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76" r:id="rId5"/>
    <p:sldId id="307" r:id="rId6"/>
    <p:sldId id="316" r:id="rId7"/>
    <p:sldId id="332" r:id="rId8"/>
    <p:sldId id="317" r:id="rId9"/>
    <p:sldId id="333" r:id="rId10"/>
    <p:sldId id="334" r:id="rId11"/>
    <p:sldId id="335" r:id="rId12"/>
    <p:sldId id="318" r:id="rId13"/>
    <p:sldId id="336" r:id="rId14"/>
    <p:sldId id="319" r:id="rId15"/>
    <p:sldId id="337" r:id="rId16"/>
    <p:sldId id="338" r:id="rId17"/>
    <p:sldId id="309" r:id="rId18"/>
    <p:sldId id="339" r:id="rId19"/>
    <p:sldId id="320" r:id="rId20"/>
    <p:sldId id="321" r:id="rId21"/>
    <p:sldId id="323" r:id="rId22"/>
    <p:sldId id="324" r:id="rId23"/>
    <p:sldId id="325" r:id="rId24"/>
    <p:sldId id="341" r:id="rId25"/>
    <p:sldId id="326" r:id="rId26"/>
    <p:sldId id="342" r:id="rId27"/>
    <p:sldId id="327" r:id="rId28"/>
    <p:sldId id="328" r:id="rId29"/>
    <p:sldId id="343" r:id="rId30"/>
    <p:sldId id="311" r:id="rId31"/>
    <p:sldId id="344" r:id="rId32"/>
    <p:sldId id="313" r:id="rId33"/>
    <p:sldId id="345" r:id="rId34"/>
    <p:sldId id="315" r:id="rId35"/>
    <p:sldId id="329" r:id="rId36"/>
    <p:sldId id="330" r:id="rId37"/>
    <p:sldId id="331" r:id="rId38"/>
    <p:sldId id="346"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Ristanovic" initials="JR" lastIdx="1" clrIdx="0">
    <p:extLst>
      <p:ext uri="{19B8F6BF-5375-455C-9EA6-DF929625EA0E}">
        <p15:presenceInfo xmlns:p15="http://schemas.microsoft.com/office/powerpoint/2012/main" userId="79b6412663e5ea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A5A"/>
    <a:srgbClr val="65B5A0"/>
    <a:srgbClr val="D83773"/>
    <a:srgbClr val="E99730"/>
    <a:srgbClr val="3083C5"/>
    <a:srgbClr val="161730"/>
    <a:srgbClr val="55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94377"/>
  </p:normalViewPr>
  <p:slideViewPr>
    <p:cSldViewPr snapToGrid="0" snapToObjects="1">
      <p:cViewPr varScale="1">
        <p:scale>
          <a:sx n="104" d="100"/>
          <a:sy n="104" d="100"/>
        </p:scale>
        <p:origin x="116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20541C-B70B-6F73-45AE-675E8106E0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623B48-5FCA-B3CC-F372-945026B5BB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F5BA0-69E5-4C9F-A640-AF4A26365994}" type="datetimeFigureOut">
              <a:rPr lang="en-US" smtClean="0"/>
              <a:t>10/30/2024</a:t>
            </a:fld>
            <a:endParaRPr lang="en-US"/>
          </a:p>
        </p:txBody>
      </p:sp>
      <p:sp>
        <p:nvSpPr>
          <p:cNvPr id="4" name="Footer Placeholder 3">
            <a:extLst>
              <a:ext uri="{FF2B5EF4-FFF2-40B4-BE49-F238E27FC236}">
                <a16:creationId xmlns:a16="http://schemas.microsoft.com/office/drawing/2014/main" id="{84ACB911-66C0-1F10-0237-24482D256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733092-E423-1D12-3668-162C94DF1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BDAE9-B250-43E8-B06D-7C0A40C77621}" type="slidenum">
              <a:rPr lang="en-US" smtClean="0"/>
              <a:t>‹#›</a:t>
            </a:fld>
            <a:endParaRPr lang="en-US"/>
          </a:p>
        </p:txBody>
      </p:sp>
    </p:spTree>
    <p:extLst>
      <p:ext uri="{BB962C8B-B14F-4D97-AF65-F5344CB8AC3E}">
        <p14:creationId xmlns:p14="http://schemas.microsoft.com/office/powerpoint/2010/main" val="40344317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55EA-61CB-42B1-B715-7DBFEBB7586D}" type="datetimeFigureOut">
              <a:rPr lang="en-GB" smtClean="0"/>
              <a:t>30/10/2024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E97C-6286-441D-B018-6E2A376F1A3E}" type="slidenum">
              <a:rPr lang="en-GB" smtClean="0"/>
              <a:t>‹#›</a:t>
            </a:fld>
            <a:endParaRPr lang="en-GB"/>
          </a:p>
        </p:txBody>
      </p:sp>
    </p:spTree>
    <p:extLst>
      <p:ext uri="{BB962C8B-B14F-4D97-AF65-F5344CB8AC3E}">
        <p14:creationId xmlns:p14="http://schemas.microsoft.com/office/powerpoint/2010/main" val="40189282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a:t>
            </a:fld>
            <a:endParaRPr lang="en-GB"/>
          </a:p>
        </p:txBody>
      </p:sp>
    </p:spTree>
    <p:extLst>
      <p:ext uri="{BB962C8B-B14F-4D97-AF65-F5344CB8AC3E}">
        <p14:creationId xmlns:p14="http://schemas.microsoft.com/office/powerpoint/2010/main" val="4511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6909-36DD-B15A-9FFC-4647F17E0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4D588-39D3-FB67-237F-36FA66A11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53368-BBC3-416E-55BF-CC7E093B5F99}"/>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1C2B32D6-ABA7-4E61-DDEF-70AA6212E9E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37DEF4B7-50C3-8B3D-5B77-0F1753005BD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14A6B3C4-54A4-D01F-03A4-2084E024872C}"/>
              </a:ext>
            </a:extLst>
          </p:cNvPr>
          <p:cNvSpPr>
            <a:spLocks noGrp="1"/>
          </p:cNvSpPr>
          <p:nvPr>
            <p:ph type="sldNum" sz="quarter" idx="5"/>
          </p:nvPr>
        </p:nvSpPr>
        <p:spPr/>
        <p:txBody>
          <a:bodyPr/>
          <a:lstStyle/>
          <a:p>
            <a:fld id="{179BE97C-6286-441D-B018-6E2A376F1A3E}" type="slidenum">
              <a:rPr lang="en-GB" smtClean="0"/>
              <a:t>10</a:t>
            </a:fld>
            <a:endParaRPr lang="en-GB"/>
          </a:p>
        </p:txBody>
      </p:sp>
    </p:spTree>
    <p:extLst>
      <p:ext uri="{BB962C8B-B14F-4D97-AF65-F5344CB8AC3E}">
        <p14:creationId xmlns:p14="http://schemas.microsoft.com/office/powerpoint/2010/main" val="82034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12966-3816-7ABB-9C67-66DAC55E3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0827D-C77B-8AB4-0CE4-10918E183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9DE16-68F9-1307-3319-D145F141B43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FA813E5-FD5C-08D8-089F-E9A64F9914C5}"/>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595495C-769B-EE51-9749-2C87E4AB6A3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7E363C6-5564-F15A-F6D0-B6F0D8877800}"/>
              </a:ext>
            </a:extLst>
          </p:cNvPr>
          <p:cNvSpPr>
            <a:spLocks noGrp="1"/>
          </p:cNvSpPr>
          <p:nvPr>
            <p:ph type="sldNum" sz="quarter" idx="5"/>
          </p:nvPr>
        </p:nvSpPr>
        <p:spPr/>
        <p:txBody>
          <a:bodyPr/>
          <a:lstStyle/>
          <a:p>
            <a:fld id="{179BE97C-6286-441D-B018-6E2A376F1A3E}" type="slidenum">
              <a:rPr lang="en-GB" smtClean="0"/>
              <a:t>11</a:t>
            </a:fld>
            <a:endParaRPr lang="en-GB"/>
          </a:p>
        </p:txBody>
      </p:sp>
    </p:spTree>
    <p:extLst>
      <p:ext uri="{BB962C8B-B14F-4D97-AF65-F5344CB8AC3E}">
        <p14:creationId xmlns:p14="http://schemas.microsoft.com/office/powerpoint/2010/main" val="230673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25AF5-5859-B01B-6D12-1F4D92DF2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C35F0-B9F6-5BE0-038E-9BBE1AA27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2A052-4699-6E8C-5F61-1B84426AF10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6D50F0F-A74D-E4BB-86DA-3C34083BC0D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66C7F5B-C447-0B11-85F9-8DE536157BB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6DC6E18-80E2-4A2F-A292-A59880B4C560}"/>
              </a:ext>
            </a:extLst>
          </p:cNvPr>
          <p:cNvSpPr>
            <a:spLocks noGrp="1"/>
          </p:cNvSpPr>
          <p:nvPr>
            <p:ph type="sldNum" sz="quarter" idx="5"/>
          </p:nvPr>
        </p:nvSpPr>
        <p:spPr/>
        <p:txBody>
          <a:bodyPr/>
          <a:lstStyle/>
          <a:p>
            <a:fld id="{179BE97C-6286-441D-B018-6E2A376F1A3E}" type="slidenum">
              <a:rPr lang="en-GB" smtClean="0"/>
              <a:t>12</a:t>
            </a:fld>
            <a:endParaRPr lang="en-GB"/>
          </a:p>
        </p:txBody>
      </p:sp>
    </p:spTree>
    <p:extLst>
      <p:ext uri="{BB962C8B-B14F-4D97-AF65-F5344CB8AC3E}">
        <p14:creationId xmlns:p14="http://schemas.microsoft.com/office/powerpoint/2010/main" val="5232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AAB7-0AD1-9EA5-C38E-3F4E20816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65437-F3CE-3A05-E30F-9F569FD85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9ADAD-7A99-6566-B2B5-D857C7343437}"/>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7D5F0D2-191D-C2E7-A346-9E72D44D64D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726F562-C940-8259-5AFC-DB3D27E56F1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FD50F85-1346-3821-C3F3-48ACD833586B}"/>
              </a:ext>
            </a:extLst>
          </p:cNvPr>
          <p:cNvSpPr>
            <a:spLocks noGrp="1"/>
          </p:cNvSpPr>
          <p:nvPr>
            <p:ph type="sldNum" sz="quarter" idx="5"/>
          </p:nvPr>
        </p:nvSpPr>
        <p:spPr/>
        <p:txBody>
          <a:bodyPr/>
          <a:lstStyle/>
          <a:p>
            <a:fld id="{179BE97C-6286-441D-B018-6E2A376F1A3E}" type="slidenum">
              <a:rPr lang="en-GB" smtClean="0"/>
              <a:t>13</a:t>
            </a:fld>
            <a:endParaRPr lang="en-GB"/>
          </a:p>
        </p:txBody>
      </p:sp>
    </p:spTree>
    <p:extLst>
      <p:ext uri="{BB962C8B-B14F-4D97-AF65-F5344CB8AC3E}">
        <p14:creationId xmlns:p14="http://schemas.microsoft.com/office/powerpoint/2010/main" val="83931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A3B99-8D1F-EBA7-DDE9-D5D8D39EB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BEA18-EB7A-020F-AC79-9D94394C9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124D0-8C2E-E65B-54CA-D0632DEBA1F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0AA13C2-D7C3-8EB3-C654-1D41DB7755A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AF04143-33EF-74D3-ADF0-AD5B2E6A19E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15DAB07-06C7-237B-7149-AFDB5AA69393}"/>
              </a:ext>
            </a:extLst>
          </p:cNvPr>
          <p:cNvSpPr>
            <a:spLocks noGrp="1"/>
          </p:cNvSpPr>
          <p:nvPr>
            <p:ph type="sldNum" sz="quarter" idx="5"/>
          </p:nvPr>
        </p:nvSpPr>
        <p:spPr/>
        <p:txBody>
          <a:bodyPr/>
          <a:lstStyle/>
          <a:p>
            <a:fld id="{179BE97C-6286-441D-B018-6E2A376F1A3E}" type="slidenum">
              <a:rPr lang="en-GB" smtClean="0"/>
              <a:t>14</a:t>
            </a:fld>
            <a:endParaRPr lang="en-GB"/>
          </a:p>
        </p:txBody>
      </p:sp>
    </p:spTree>
    <p:extLst>
      <p:ext uri="{BB962C8B-B14F-4D97-AF65-F5344CB8AC3E}">
        <p14:creationId xmlns:p14="http://schemas.microsoft.com/office/powerpoint/2010/main" val="3234284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FE59C-F2FE-02EE-A627-B1D826C4A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B6D66-AC50-865A-AAA6-B865AEE4B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A88A5-785E-1A5C-1604-AE1271A2FFE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4090E8B-14F5-5DF9-F289-D24D2E4B3B2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8F87172-CA41-7CEF-2D05-24DF9095FA2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BE81E3F-833E-4DED-DF32-7F3FF3F44B80}"/>
              </a:ext>
            </a:extLst>
          </p:cNvPr>
          <p:cNvSpPr>
            <a:spLocks noGrp="1"/>
          </p:cNvSpPr>
          <p:nvPr>
            <p:ph type="sldNum" sz="quarter" idx="5"/>
          </p:nvPr>
        </p:nvSpPr>
        <p:spPr/>
        <p:txBody>
          <a:bodyPr/>
          <a:lstStyle/>
          <a:p>
            <a:fld id="{179BE97C-6286-441D-B018-6E2A376F1A3E}" type="slidenum">
              <a:rPr lang="en-GB" smtClean="0"/>
              <a:t>15</a:t>
            </a:fld>
            <a:endParaRPr lang="en-GB"/>
          </a:p>
        </p:txBody>
      </p:sp>
    </p:spTree>
    <p:extLst>
      <p:ext uri="{BB962C8B-B14F-4D97-AF65-F5344CB8AC3E}">
        <p14:creationId xmlns:p14="http://schemas.microsoft.com/office/powerpoint/2010/main" val="136438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6F669-22AF-E256-9327-27B2BB16E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A399-8194-8229-D5CF-83DAC6932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7F9A5-94FB-5601-7BA9-715DAB195EF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44580EA8-AFCB-87E3-AE7C-6A22527D96C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FCCADA7-5876-FECB-37EE-675891BD450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84784EE-506B-E71D-18B8-B6BA84682882}"/>
              </a:ext>
            </a:extLst>
          </p:cNvPr>
          <p:cNvSpPr>
            <a:spLocks noGrp="1"/>
          </p:cNvSpPr>
          <p:nvPr>
            <p:ph type="sldNum" sz="quarter" idx="5"/>
          </p:nvPr>
        </p:nvSpPr>
        <p:spPr/>
        <p:txBody>
          <a:bodyPr/>
          <a:lstStyle/>
          <a:p>
            <a:fld id="{179BE97C-6286-441D-B018-6E2A376F1A3E}" type="slidenum">
              <a:rPr lang="en-GB" smtClean="0"/>
              <a:t>16</a:t>
            </a:fld>
            <a:endParaRPr lang="en-GB"/>
          </a:p>
        </p:txBody>
      </p:sp>
    </p:spTree>
    <p:extLst>
      <p:ext uri="{BB962C8B-B14F-4D97-AF65-F5344CB8AC3E}">
        <p14:creationId xmlns:p14="http://schemas.microsoft.com/office/powerpoint/2010/main" val="280340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F9A9-052C-8952-4201-032A77C05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B56E3-861D-F69B-3BAE-95770CBED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D310E-6B06-F191-D159-931A88F8978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A78FEE1-5A26-82F1-0FD1-D099B7CC2C3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0CE6345-7939-7491-7D83-09944B30197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ED14729-D327-2139-A70E-1F9B74D24315}"/>
              </a:ext>
            </a:extLst>
          </p:cNvPr>
          <p:cNvSpPr>
            <a:spLocks noGrp="1"/>
          </p:cNvSpPr>
          <p:nvPr>
            <p:ph type="sldNum" sz="quarter" idx="5"/>
          </p:nvPr>
        </p:nvSpPr>
        <p:spPr/>
        <p:txBody>
          <a:bodyPr/>
          <a:lstStyle/>
          <a:p>
            <a:fld id="{179BE97C-6286-441D-B018-6E2A376F1A3E}" type="slidenum">
              <a:rPr lang="en-GB" smtClean="0"/>
              <a:t>17</a:t>
            </a:fld>
            <a:endParaRPr lang="en-GB"/>
          </a:p>
        </p:txBody>
      </p:sp>
    </p:spTree>
    <p:extLst>
      <p:ext uri="{BB962C8B-B14F-4D97-AF65-F5344CB8AC3E}">
        <p14:creationId xmlns:p14="http://schemas.microsoft.com/office/powerpoint/2010/main" val="3524220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4D86B-C159-8108-4BD4-17CFE5B11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B6681-52A7-007A-BC71-70525552F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330EA-9CF3-9ECB-1E7B-BB24F369D896}"/>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9D535C7-1D09-F331-B671-3132DED2AAF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B36A404-AB91-CEBC-CBC1-67E947CA429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D1C2894-7CD8-9C67-3CAC-0FE634C1B70C}"/>
              </a:ext>
            </a:extLst>
          </p:cNvPr>
          <p:cNvSpPr>
            <a:spLocks noGrp="1"/>
          </p:cNvSpPr>
          <p:nvPr>
            <p:ph type="sldNum" sz="quarter" idx="5"/>
          </p:nvPr>
        </p:nvSpPr>
        <p:spPr/>
        <p:txBody>
          <a:bodyPr/>
          <a:lstStyle/>
          <a:p>
            <a:fld id="{179BE97C-6286-441D-B018-6E2A376F1A3E}" type="slidenum">
              <a:rPr lang="en-GB" smtClean="0"/>
              <a:t>18</a:t>
            </a:fld>
            <a:endParaRPr lang="en-GB"/>
          </a:p>
        </p:txBody>
      </p:sp>
    </p:spTree>
    <p:extLst>
      <p:ext uri="{BB962C8B-B14F-4D97-AF65-F5344CB8AC3E}">
        <p14:creationId xmlns:p14="http://schemas.microsoft.com/office/powerpoint/2010/main" val="1369152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1706-71E2-3601-985C-BCD487209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13BB5-54ED-7A18-ABC4-A81A62C78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5E45A-477B-2F34-A61C-10EA51AB864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E96EC4D-909A-A43F-EA71-A95438A750E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1C9386A-1F71-27F3-BFC7-EC84B04025B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A9887E2-FF15-09F2-48B8-082F3C2AA4CE}"/>
              </a:ext>
            </a:extLst>
          </p:cNvPr>
          <p:cNvSpPr>
            <a:spLocks noGrp="1"/>
          </p:cNvSpPr>
          <p:nvPr>
            <p:ph type="sldNum" sz="quarter" idx="5"/>
          </p:nvPr>
        </p:nvSpPr>
        <p:spPr/>
        <p:txBody>
          <a:bodyPr/>
          <a:lstStyle/>
          <a:p>
            <a:fld id="{179BE97C-6286-441D-B018-6E2A376F1A3E}" type="slidenum">
              <a:rPr lang="en-GB" smtClean="0"/>
              <a:t>19</a:t>
            </a:fld>
            <a:endParaRPr lang="en-GB"/>
          </a:p>
        </p:txBody>
      </p:sp>
    </p:spTree>
    <p:extLst>
      <p:ext uri="{BB962C8B-B14F-4D97-AF65-F5344CB8AC3E}">
        <p14:creationId xmlns:p14="http://schemas.microsoft.com/office/powerpoint/2010/main" val="288893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2</a:t>
            </a:fld>
            <a:endParaRPr lang="en-GB"/>
          </a:p>
        </p:txBody>
      </p:sp>
    </p:spTree>
    <p:extLst>
      <p:ext uri="{BB962C8B-B14F-4D97-AF65-F5344CB8AC3E}">
        <p14:creationId xmlns:p14="http://schemas.microsoft.com/office/powerpoint/2010/main" val="2683677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53D9-84B7-09F6-2533-0290B3DEE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A6436-4873-84D4-9B57-F04803EE3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354CC-8A4E-2624-C34F-657E4A8872E0}"/>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92BB6CE-0EBE-8E89-C3AC-CA93A17E23F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CE8BC8E-CE6A-CF76-273F-C1383F39F4A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A70AA49-9AA2-4175-DBFC-B304D40867B7}"/>
              </a:ext>
            </a:extLst>
          </p:cNvPr>
          <p:cNvSpPr>
            <a:spLocks noGrp="1"/>
          </p:cNvSpPr>
          <p:nvPr>
            <p:ph type="sldNum" sz="quarter" idx="5"/>
          </p:nvPr>
        </p:nvSpPr>
        <p:spPr/>
        <p:txBody>
          <a:bodyPr/>
          <a:lstStyle/>
          <a:p>
            <a:fld id="{179BE97C-6286-441D-B018-6E2A376F1A3E}" type="slidenum">
              <a:rPr lang="en-GB" smtClean="0"/>
              <a:t>20</a:t>
            </a:fld>
            <a:endParaRPr lang="en-GB"/>
          </a:p>
        </p:txBody>
      </p:sp>
    </p:spTree>
    <p:extLst>
      <p:ext uri="{BB962C8B-B14F-4D97-AF65-F5344CB8AC3E}">
        <p14:creationId xmlns:p14="http://schemas.microsoft.com/office/powerpoint/2010/main" val="292458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2597F-5EF2-D085-7380-F4901FC39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4ACD5-221C-BB43-DD53-4471D4FB0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C42E4-F5C2-E1BB-F2F6-F34E469E46E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1DE1D91-9EC8-F04C-EB46-E661C35636F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690A949-9640-D318-72A1-B60E20DB3F1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604A3B9-DCE6-E402-0F7C-BE5C60B73947}"/>
              </a:ext>
            </a:extLst>
          </p:cNvPr>
          <p:cNvSpPr>
            <a:spLocks noGrp="1"/>
          </p:cNvSpPr>
          <p:nvPr>
            <p:ph type="sldNum" sz="quarter" idx="5"/>
          </p:nvPr>
        </p:nvSpPr>
        <p:spPr/>
        <p:txBody>
          <a:bodyPr/>
          <a:lstStyle/>
          <a:p>
            <a:fld id="{179BE97C-6286-441D-B018-6E2A376F1A3E}" type="slidenum">
              <a:rPr lang="en-GB" smtClean="0"/>
              <a:t>21</a:t>
            </a:fld>
            <a:endParaRPr lang="en-GB"/>
          </a:p>
        </p:txBody>
      </p:sp>
    </p:spTree>
    <p:extLst>
      <p:ext uri="{BB962C8B-B14F-4D97-AF65-F5344CB8AC3E}">
        <p14:creationId xmlns:p14="http://schemas.microsoft.com/office/powerpoint/2010/main" val="315618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53C2-6930-13EC-F791-D1221BA4F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4C008-8F8B-E16E-8757-78C29B5E4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A1025-619D-D79F-6F53-708BE20F760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073BBD2-6091-2C0E-A634-33570828957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51323DF-6AB2-8AEA-882A-1E2DB552C92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B7FF108-5DBB-6E36-86E9-BFC1401F3E9E}"/>
              </a:ext>
            </a:extLst>
          </p:cNvPr>
          <p:cNvSpPr>
            <a:spLocks noGrp="1"/>
          </p:cNvSpPr>
          <p:nvPr>
            <p:ph type="sldNum" sz="quarter" idx="5"/>
          </p:nvPr>
        </p:nvSpPr>
        <p:spPr/>
        <p:txBody>
          <a:bodyPr/>
          <a:lstStyle/>
          <a:p>
            <a:fld id="{179BE97C-6286-441D-B018-6E2A376F1A3E}" type="slidenum">
              <a:rPr lang="en-GB" smtClean="0"/>
              <a:t>22</a:t>
            </a:fld>
            <a:endParaRPr lang="en-GB"/>
          </a:p>
        </p:txBody>
      </p:sp>
    </p:spTree>
    <p:extLst>
      <p:ext uri="{BB962C8B-B14F-4D97-AF65-F5344CB8AC3E}">
        <p14:creationId xmlns:p14="http://schemas.microsoft.com/office/powerpoint/2010/main" val="393106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B1B2C-C33B-03EA-DB3D-2CD546FA8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9D44F-C746-218E-A7F4-D0C200977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28ACC-B853-623C-C340-45B1594E6F42}"/>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C4F62E2-572D-23A1-74C1-EE9DEA62834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DC2A1B0-5B0C-9F4C-04A1-280C7F6E1A3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17DCCA06-1596-A051-C229-083D52713FF4}"/>
              </a:ext>
            </a:extLst>
          </p:cNvPr>
          <p:cNvSpPr>
            <a:spLocks noGrp="1"/>
          </p:cNvSpPr>
          <p:nvPr>
            <p:ph type="sldNum" sz="quarter" idx="5"/>
          </p:nvPr>
        </p:nvSpPr>
        <p:spPr/>
        <p:txBody>
          <a:bodyPr/>
          <a:lstStyle/>
          <a:p>
            <a:fld id="{179BE97C-6286-441D-B018-6E2A376F1A3E}" type="slidenum">
              <a:rPr lang="en-GB" smtClean="0"/>
              <a:t>23</a:t>
            </a:fld>
            <a:endParaRPr lang="en-GB"/>
          </a:p>
        </p:txBody>
      </p:sp>
    </p:spTree>
    <p:extLst>
      <p:ext uri="{BB962C8B-B14F-4D97-AF65-F5344CB8AC3E}">
        <p14:creationId xmlns:p14="http://schemas.microsoft.com/office/powerpoint/2010/main" val="3541472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B096E-D803-2F7D-B7F9-1574A4894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4731E-E112-12CF-53BE-05ADDDD4A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8423B-DE22-88C7-0141-0506368F4AE0}"/>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A9178AE-831B-2242-D206-3AA48CCC6C6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4C1BF3E-29FE-59D6-6D12-D1DCA3779B1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20FE94A-C951-29FF-33A3-A5B71C772F38}"/>
              </a:ext>
            </a:extLst>
          </p:cNvPr>
          <p:cNvSpPr>
            <a:spLocks noGrp="1"/>
          </p:cNvSpPr>
          <p:nvPr>
            <p:ph type="sldNum" sz="quarter" idx="5"/>
          </p:nvPr>
        </p:nvSpPr>
        <p:spPr/>
        <p:txBody>
          <a:bodyPr/>
          <a:lstStyle/>
          <a:p>
            <a:fld id="{179BE97C-6286-441D-B018-6E2A376F1A3E}" type="slidenum">
              <a:rPr lang="en-GB" smtClean="0"/>
              <a:t>24</a:t>
            </a:fld>
            <a:endParaRPr lang="en-GB"/>
          </a:p>
        </p:txBody>
      </p:sp>
    </p:spTree>
    <p:extLst>
      <p:ext uri="{BB962C8B-B14F-4D97-AF65-F5344CB8AC3E}">
        <p14:creationId xmlns:p14="http://schemas.microsoft.com/office/powerpoint/2010/main" val="3282460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F8310-AC07-519E-8D59-471E7DC5B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FB781-ADB5-72F8-BB62-75AC7A9D5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54068-8F2D-642E-C8AA-00AF421A0EE7}"/>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429E8C0F-EF2A-89A9-C398-69517830720F}"/>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D266D04-016C-AFA6-F5BC-8404EAEA17E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6F944C0-8D92-8459-93BB-07D336046B23}"/>
              </a:ext>
            </a:extLst>
          </p:cNvPr>
          <p:cNvSpPr>
            <a:spLocks noGrp="1"/>
          </p:cNvSpPr>
          <p:nvPr>
            <p:ph type="sldNum" sz="quarter" idx="5"/>
          </p:nvPr>
        </p:nvSpPr>
        <p:spPr/>
        <p:txBody>
          <a:bodyPr/>
          <a:lstStyle/>
          <a:p>
            <a:fld id="{179BE97C-6286-441D-B018-6E2A376F1A3E}" type="slidenum">
              <a:rPr lang="en-GB" smtClean="0"/>
              <a:t>25</a:t>
            </a:fld>
            <a:endParaRPr lang="en-GB"/>
          </a:p>
        </p:txBody>
      </p:sp>
    </p:spTree>
    <p:extLst>
      <p:ext uri="{BB962C8B-B14F-4D97-AF65-F5344CB8AC3E}">
        <p14:creationId xmlns:p14="http://schemas.microsoft.com/office/powerpoint/2010/main" val="88754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E793C-0D7F-69AC-D192-45F8A2573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4A185-A845-9E99-BE07-8E2F20B03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6B88D-5B29-4056-85AB-297B0D5C248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DD02B58-85FB-B0BC-1E8F-8054130A9E7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AAC6B26-3649-4E69-F5C2-88D4B38C7AC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EB4E831-F07C-5024-1994-F2039D52DA13}"/>
              </a:ext>
            </a:extLst>
          </p:cNvPr>
          <p:cNvSpPr>
            <a:spLocks noGrp="1"/>
          </p:cNvSpPr>
          <p:nvPr>
            <p:ph type="sldNum" sz="quarter" idx="5"/>
          </p:nvPr>
        </p:nvSpPr>
        <p:spPr/>
        <p:txBody>
          <a:bodyPr/>
          <a:lstStyle/>
          <a:p>
            <a:fld id="{179BE97C-6286-441D-B018-6E2A376F1A3E}" type="slidenum">
              <a:rPr lang="en-GB" smtClean="0"/>
              <a:t>26</a:t>
            </a:fld>
            <a:endParaRPr lang="en-GB"/>
          </a:p>
        </p:txBody>
      </p:sp>
    </p:spTree>
    <p:extLst>
      <p:ext uri="{BB962C8B-B14F-4D97-AF65-F5344CB8AC3E}">
        <p14:creationId xmlns:p14="http://schemas.microsoft.com/office/powerpoint/2010/main" val="4159915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E483-EB7A-840F-22D7-6E34051FA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23ACD-8C99-835C-256E-E56B2F955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B4429-6ADC-0D41-980B-9A397315B55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7C6E2F2-3B6F-4B10-E69D-3262A76DAD0D}"/>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A796807-4A14-8260-913D-64E97FD8F5C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CC24A10-A396-5434-2B4F-D8195FA030FE}"/>
              </a:ext>
            </a:extLst>
          </p:cNvPr>
          <p:cNvSpPr>
            <a:spLocks noGrp="1"/>
          </p:cNvSpPr>
          <p:nvPr>
            <p:ph type="sldNum" sz="quarter" idx="5"/>
          </p:nvPr>
        </p:nvSpPr>
        <p:spPr/>
        <p:txBody>
          <a:bodyPr/>
          <a:lstStyle/>
          <a:p>
            <a:fld id="{179BE97C-6286-441D-B018-6E2A376F1A3E}" type="slidenum">
              <a:rPr lang="en-GB" smtClean="0"/>
              <a:t>27</a:t>
            </a:fld>
            <a:endParaRPr lang="en-GB"/>
          </a:p>
        </p:txBody>
      </p:sp>
    </p:spTree>
    <p:extLst>
      <p:ext uri="{BB962C8B-B14F-4D97-AF65-F5344CB8AC3E}">
        <p14:creationId xmlns:p14="http://schemas.microsoft.com/office/powerpoint/2010/main" val="349440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3D69-FA26-8236-80A5-39C72FC5C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E8333-0700-3141-0EF7-993F3C3A8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D4736-E119-E86F-1D8E-7575356220F7}"/>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36C3172-22E3-1576-BDF3-54BDD4A7442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C77D24C-D3CD-0D55-10F2-9EA1931869C0}"/>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5CF3360-311C-0806-AC0B-33B97469A2BD}"/>
              </a:ext>
            </a:extLst>
          </p:cNvPr>
          <p:cNvSpPr>
            <a:spLocks noGrp="1"/>
          </p:cNvSpPr>
          <p:nvPr>
            <p:ph type="sldNum" sz="quarter" idx="5"/>
          </p:nvPr>
        </p:nvSpPr>
        <p:spPr/>
        <p:txBody>
          <a:bodyPr/>
          <a:lstStyle/>
          <a:p>
            <a:fld id="{179BE97C-6286-441D-B018-6E2A376F1A3E}" type="slidenum">
              <a:rPr lang="en-GB" smtClean="0"/>
              <a:t>28</a:t>
            </a:fld>
            <a:endParaRPr lang="en-GB"/>
          </a:p>
        </p:txBody>
      </p:sp>
    </p:spTree>
    <p:extLst>
      <p:ext uri="{BB962C8B-B14F-4D97-AF65-F5344CB8AC3E}">
        <p14:creationId xmlns:p14="http://schemas.microsoft.com/office/powerpoint/2010/main" val="1836203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D3967-198B-C435-E611-89E48101C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3D442-F8E2-DE64-87E7-843BB9E85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3FD1C-5454-6FF0-AD49-2BA8F6D9862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CB35E1EF-F147-AE8A-CABC-9B23662998F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515E3F0-B7C1-C75B-7F6C-80E3A5BFDC3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00EC309-BDB5-2825-987B-B6C8896114DA}"/>
              </a:ext>
            </a:extLst>
          </p:cNvPr>
          <p:cNvSpPr>
            <a:spLocks noGrp="1"/>
          </p:cNvSpPr>
          <p:nvPr>
            <p:ph type="sldNum" sz="quarter" idx="5"/>
          </p:nvPr>
        </p:nvSpPr>
        <p:spPr/>
        <p:txBody>
          <a:bodyPr/>
          <a:lstStyle/>
          <a:p>
            <a:fld id="{179BE97C-6286-441D-B018-6E2A376F1A3E}" type="slidenum">
              <a:rPr lang="en-GB" smtClean="0"/>
              <a:t>29</a:t>
            </a:fld>
            <a:endParaRPr lang="en-GB"/>
          </a:p>
        </p:txBody>
      </p:sp>
    </p:spTree>
    <p:extLst>
      <p:ext uri="{BB962C8B-B14F-4D97-AF65-F5344CB8AC3E}">
        <p14:creationId xmlns:p14="http://schemas.microsoft.com/office/powerpoint/2010/main" val="28093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EDCA-9BDB-F1B5-8D6A-B3D39CD66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8C59A-ACD4-AE45-992C-F0313C678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FABB0-5AC7-8550-FDAE-BFA922A913E9}"/>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D0FC87F-A9D6-926A-CFF9-8609367DCD8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C567AAF-C95D-75AC-611D-E44B786DBF50}"/>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7FA682A-7FDF-5E73-A60F-7ED0D9307B9A}"/>
              </a:ext>
            </a:extLst>
          </p:cNvPr>
          <p:cNvSpPr>
            <a:spLocks noGrp="1"/>
          </p:cNvSpPr>
          <p:nvPr>
            <p:ph type="sldNum" sz="quarter" idx="5"/>
          </p:nvPr>
        </p:nvSpPr>
        <p:spPr/>
        <p:txBody>
          <a:bodyPr/>
          <a:lstStyle/>
          <a:p>
            <a:fld id="{179BE97C-6286-441D-B018-6E2A376F1A3E}" type="slidenum">
              <a:rPr lang="en-GB" smtClean="0"/>
              <a:t>3</a:t>
            </a:fld>
            <a:endParaRPr lang="en-GB"/>
          </a:p>
        </p:txBody>
      </p:sp>
    </p:spTree>
    <p:extLst>
      <p:ext uri="{BB962C8B-B14F-4D97-AF65-F5344CB8AC3E}">
        <p14:creationId xmlns:p14="http://schemas.microsoft.com/office/powerpoint/2010/main" val="3090693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F4EA-7C58-154C-ACF3-98731EE02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7F2EC-F6D0-6241-0755-18A672EC8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80B43-406C-47FA-8DC2-394CD355EA4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99E3F0D-A88D-9D10-2A12-8CAEF88482D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FE8669D-7F4A-A779-6FB3-C6DC81EAB33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07A4A5F-DB8D-0660-070B-4D04907F358D}"/>
              </a:ext>
            </a:extLst>
          </p:cNvPr>
          <p:cNvSpPr>
            <a:spLocks noGrp="1"/>
          </p:cNvSpPr>
          <p:nvPr>
            <p:ph type="sldNum" sz="quarter" idx="5"/>
          </p:nvPr>
        </p:nvSpPr>
        <p:spPr/>
        <p:txBody>
          <a:bodyPr/>
          <a:lstStyle/>
          <a:p>
            <a:fld id="{179BE97C-6286-441D-B018-6E2A376F1A3E}" type="slidenum">
              <a:rPr lang="en-GB" smtClean="0"/>
              <a:t>30</a:t>
            </a:fld>
            <a:endParaRPr lang="en-GB"/>
          </a:p>
        </p:txBody>
      </p:sp>
    </p:spTree>
    <p:extLst>
      <p:ext uri="{BB962C8B-B14F-4D97-AF65-F5344CB8AC3E}">
        <p14:creationId xmlns:p14="http://schemas.microsoft.com/office/powerpoint/2010/main" val="2971728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CEC0-4A76-850F-3B66-310CDC00D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5D9E4-78B1-E652-8EF0-45C9D66FB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2AA29-C6C5-E355-F1D4-910E1F509A79}"/>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F66935B4-E05F-D111-D55F-2E7DAF55DBB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2816ECC0-FA23-87B3-65C0-87C13BFEC08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D0B04A75-A7B2-9112-6AAA-422C0B7B165A}"/>
              </a:ext>
            </a:extLst>
          </p:cNvPr>
          <p:cNvSpPr>
            <a:spLocks noGrp="1"/>
          </p:cNvSpPr>
          <p:nvPr>
            <p:ph type="sldNum" sz="quarter" idx="5"/>
          </p:nvPr>
        </p:nvSpPr>
        <p:spPr/>
        <p:txBody>
          <a:bodyPr/>
          <a:lstStyle/>
          <a:p>
            <a:fld id="{179BE97C-6286-441D-B018-6E2A376F1A3E}" type="slidenum">
              <a:rPr lang="en-GB" smtClean="0"/>
              <a:t>31</a:t>
            </a:fld>
            <a:endParaRPr lang="en-GB"/>
          </a:p>
        </p:txBody>
      </p:sp>
    </p:spTree>
    <p:extLst>
      <p:ext uri="{BB962C8B-B14F-4D97-AF65-F5344CB8AC3E}">
        <p14:creationId xmlns:p14="http://schemas.microsoft.com/office/powerpoint/2010/main" val="2808216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E1AE-1C86-6AAC-4809-BD7B83B58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F8FC8-D74D-5C9B-C1FF-205DAA59A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08BA4-A959-951A-9B0D-3BB50A9313E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F1FA571-8865-C081-4F91-928408370165}"/>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E1DB127-E58E-1ABD-59B2-52E3B5E73B4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E66E034-40B0-7321-886C-D37966A2AAFA}"/>
              </a:ext>
            </a:extLst>
          </p:cNvPr>
          <p:cNvSpPr>
            <a:spLocks noGrp="1"/>
          </p:cNvSpPr>
          <p:nvPr>
            <p:ph type="sldNum" sz="quarter" idx="5"/>
          </p:nvPr>
        </p:nvSpPr>
        <p:spPr/>
        <p:txBody>
          <a:bodyPr/>
          <a:lstStyle/>
          <a:p>
            <a:fld id="{179BE97C-6286-441D-B018-6E2A376F1A3E}" type="slidenum">
              <a:rPr lang="en-GB" smtClean="0"/>
              <a:t>32</a:t>
            </a:fld>
            <a:endParaRPr lang="en-GB"/>
          </a:p>
        </p:txBody>
      </p:sp>
    </p:spTree>
    <p:extLst>
      <p:ext uri="{BB962C8B-B14F-4D97-AF65-F5344CB8AC3E}">
        <p14:creationId xmlns:p14="http://schemas.microsoft.com/office/powerpoint/2010/main" val="1683793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AD255-69C8-4C40-EC1C-A3F32F8AB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A3D32-54CE-4307-4FD6-496891B97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FF8AE-5570-8A45-CEA7-91667E896AF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F9F0C87-B742-EA86-E3C1-9A36E4C6FD7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D0870436-AEEE-5880-CCE5-9D7BE018DE1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068E5FE-9EA1-BDF2-FE6D-0408C82152AF}"/>
              </a:ext>
            </a:extLst>
          </p:cNvPr>
          <p:cNvSpPr>
            <a:spLocks noGrp="1"/>
          </p:cNvSpPr>
          <p:nvPr>
            <p:ph type="sldNum" sz="quarter" idx="5"/>
          </p:nvPr>
        </p:nvSpPr>
        <p:spPr/>
        <p:txBody>
          <a:bodyPr/>
          <a:lstStyle/>
          <a:p>
            <a:fld id="{179BE97C-6286-441D-B018-6E2A376F1A3E}" type="slidenum">
              <a:rPr lang="en-GB" smtClean="0"/>
              <a:t>33</a:t>
            </a:fld>
            <a:endParaRPr lang="en-GB"/>
          </a:p>
        </p:txBody>
      </p:sp>
    </p:spTree>
    <p:extLst>
      <p:ext uri="{BB962C8B-B14F-4D97-AF65-F5344CB8AC3E}">
        <p14:creationId xmlns:p14="http://schemas.microsoft.com/office/powerpoint/2010/main" val="3750260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CB111-213F-4526-DEFF-08FA13984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F6C7E-A06E-6938-A6DE-C7826DB54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67F19-E5BD-79BB-9E04-68209A67686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CF071F5-3C67-EBD7-AC46-BDAD596A1CD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883B162-D08F-30B7-ED45-55D57C75ADC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AEB14B9-261E-F4CB-D73E-7BCCC726CE6B}"/>
              </a:ext>
            </a:extLst>
          </p:cNvPr>
          <p:cNvSpPr>
            <a:spLocks noGrp="1"/>
          </p:cNvSpPr>
          <p:nvPr>
            <p:ph type="sldNum" sz="quarter" idx="5"/>
          </p:nvPr>
        </p:nvSpPr>
        <p:spPr/>
        <p:txBody>
          <a:bodyPr/>
          <a:lstStyle/>
          <a:p>
            <a:fld id="{179BE97C-6286-441D-B018-6E2A376F1A3E}" type="slidenum">
              <a:rPr lang="en-GB" smtClean="0"/>
              <a:t>34</a:t>
            </a:fld>
            <a:endParaRPr lang="en-GB"/>
          </a:p>
        </p:txBody>
      </p:sp>
    </p:spTree>
    <p:extLst>
      <p:ext uri="{BB962C8B-B14F-4D97-AF65-F5344CB8AC3E}">
        <p14:creationId xmlns:p14="http://schemas.microsoft.com/office/powerpoint/2010/main" val="466798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6539-85A8-D008-CC71-41DB11853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AD2FD-3CA3-67B8-3ECA-0B44CD4AC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EFC5F-0A9F-78CC-2A50-E1BB367E97F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BD07B0E-2109-9DD6-BDF8-9C88CFFD411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0C7C2C8-4391-43A0-C1A9-AD21A19B664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7BCBB93-6A20-87F5-CB86-E813D62F78D5}"/>
              </a:ext>
            </a:extLst>
          </p:cNvPr>
          <p:cNvSpPr>
            <a:spLocks noGrp="1"/>
          </p:cNvSpPr>
          <p:nvPr>
            <p:ph type="sldNum" sz="quarter" idx="5"/>
          </p:nvPr>
        </p:nvSpPr>
        <p:spPr/>
        <p:txBody>
          <a:bodyPr/>
          <a:lstStyle/>
          <a:p>
            <a:fld id="{179BE97C-6286-441D-B018-6E2A376F1A3E}" type="slidenum">
              <a:rPr lang="en-GB" smtClean="0"/>
              <a:t>35</a:t>
            </a:fld>
            <a:endParaRPr lang="en-GB"/>
          </a:p>
        </p:txBody>
      </p:sp>
    </p:spTree>
    <p:extLst>
      <p:ext uri="{BB962C8B-B14F-4D97-AF65-F5344CB8AC3E}">
        <p14:creationId xmlns:p14="http://schemas.microsoft.com/office/powerpoint/2010/main" val="2395012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36</a:t>
            </a:fld>
            <a:endParaRPr lang="en-GB"/>
          </a:p>
        </p:txBody>
      </p:sp>
      <p:sp>
        <p:nvSpPr>
          <p:cNvPr id="5" name="Header Placeholder 4">
            <a:extLst>
              <a:ext uri="{FF2B5EF4-FFF2-40B4-BE49-F238E27FC236}">
                <a16:creationId xmlns:a16="http://schemas.microsoft.com/office/drawing/2014/main" id="{03065308-FD3E-E9EF-B892-73D6262EC1C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04691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50537-6FD7-159C-3F1E-1765E968C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AB667-FF66-1781-3131-335689500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D5C5A-1EBB-5BC7-BD63-37C5589CBF5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573EB69-B8E4-6D98-A135-A7F73FD0986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365C2FB-4264-3965-46C4-4DF7F6553A9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E4E2C1C-9441-DBFE-C094-45D0B94A372A}"/>
              </a:ext>
            </a:extLst>
          </p:cNvPr>
          <p:cNvSpPr>
            <a:spLocks noGrp="1"/>
          </p:cNvSpPr>
          <p:nvPr>
            <p:ph type="sldNum" sz="quarter" idx="5"/>
          </p:nvPr>
        </p:nvSpPr>
        <p:spPr/>
        <p:txBody>
          <a:bodyPr/>
          <a:lstStyle/>
          <a:p>
            <a:fld id="{179BE97C-6286-441D-B018-6E2A376F1A3E}" type="slidenum">
              <a:rPr lang="en-GB" smtClean="0"/>
              <a:t>4</a:t>
            </a:fld>
            <a:endParaRPr lang="en-GB"/>
          </a:p>
        </p:txBody>
      </p:sp>
    </p:spTree>
    <p:extLst>
      <p:ext uri="{BB962C8B-B14F-4D97-AF65-F5344CB8AC3E}">
        <p14:creationId xmlns:p14="http://schemas.microsoft.com/office/powerpoint/2010/main" val="223666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E5789-59D0-4107-2DFC-D26E75556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9785D-00D6-0092-2854-5C511E60D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F67EE-B9B2-9977-47DE-D5560A9D2BED}"/>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501E03D-66A4-AA0F-58E2-0DBDFEBA13A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5A87749-C13F-D2C7-1B78-C70C1E33DF0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427E859-CE9A-EFBD-C96D-17A94FB6656E}"/>
              </a:ext>
            </a:extLst>
          </p:cNvPr>
          <p:cNvSpPr>
            <a:spLocks noGrp="1"/>
          </p:cNvSpPr>
          <p:nvPr>
            <p:ph type="sldNum" sz="quarter" idx="5"/>
          </p:nvPr>
        </p:nvSpPr>
        <p:spPr/>
        <p:txBody>
          <a:bodyPr/>
          <a:lstStyle/>
          <a:p>
            <a:fld id="{179BE97C-6286-441D-B018-6E2A376F1A3E}" type="slidenum">
              <a:rPr lang="en-GB" smtClean="0"/>
              <a:t>5</a:t>
            </a:fld>
            <a:endParaRPr lang="en-GB"/>
          </a:p>
        </p:txBody>
      </p:sp>
    </p:spTree>
    <p:extLst>
      <p:ext uri="{BB962C8B-B14F-4D97-AF65-F5344CB8AC3E}">
        <p14:creationId xmlns:p14="http://schemas.microsoft.com/office/powerpoint/2010/main" val="110675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EE609-4A60-BB3E-8133-DF3896E02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B0E-23E6-7522-C653-5E728A45A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7755D-A553-AE97-FC1E-6CF62DA910D4}"/>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DAD3251-B33C-3BE4-F052-CD54BDA5AC55}"/>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BA1312E-58CC-A885-0A9A-01196178AE2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CD47AD6-546E-4CDD-8443-1ABBC214195C}"/>
              </a:ext>
            </a:extLst>
          </p:cNvPr>
          <p:cNvSpPr>
            <a:spLocks noGrp="1"/>
          </p:cNvSpPr>
          <p:nvPr>
            <p:ph type="sldNum" sz="quarter" idx="5"/>
          </p:nvPr>
        </p:nvSpPr>
        <p:spPr/>
        <p:txBody>
          <a:bodyPr/>
          <a:lstStyle/>
          <a:p>
            <a:fld id="{179BE97C-6286-441D-B018-6E2A376F1A3E}" type="slidenum">
              <a:rPr lang="en-GB" smtClean="0"/>
              <a:t>6</a:t>
            </a:fld>
            <a:endParaRPr lang="en-GB"/>
          </a:p>
        </p:txBody>
      </p:sp>
    </p:spTree>
    <p:extLst>
      <p:ext uri="{BB962C8B-B14F-4D97-AF65-F5344CB8AC3E}">
        <p14:creationId xmlns:p14="http://schemas.microsoft.com/office/powerpoint/2010/main" val="400197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46473-9F19-C953-16C2-2BF72A617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29DF8-B54B-0549-BEAE-E7B7C0D45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C1574-6317-CC28-EA6C-1396F6C6552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7285E1A-298F-F898-75E3-02E3677541B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B0FCE8A-10F4-82E9-F4FA-31B4BEA54DC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C50C2EC-147D-B5B1-A87F-246CFACD681E}"/>
              </a:ext>
            </a:extLst>
          </p:cNvPr>
          <p:cNvSpPr>
            <a:spLocks noGrp="1"/>
          </p:cNvSpPr>
          <p:nvPr>
            <p:ph type="sldNum" sz="quarter" idx="5"/>
          </p:nvPr>
        </p:nvSpPr>
        <p:spPr/>
        <p:txBody>
          <a:bodyPr/>
          <a:lstStyle/>
          <a:p>
            <a:fld id="{179BE97C-6286-441D-B018-6E2A376F1A3E}" type="slidenum">
              <a:rPr lang="en-GB" smtClean="0"/>
              <a:t>7</a:t>
            </a:fld>
            <a:endParaRPr lang="en-GB"/>
          </a:p>
        </p:txBody>
      </p:sp>
    </p:spTree>
    <p:extLst>
      <p:ext uri="{BB962C8B-B14F-4D97-AF65-F5344CB8AC3E}">
        <p14:creationId xmlns:p14="http://schemas.microsoft.com/office/powerpoint/2010/main" val="153678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4AFAB-02F1-AD99-9586-9DB604387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48FB2-5098-76D7-AC60-78BCCBFCE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63282-709E-EF93-D6A1-72B0192364AD}"/>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F1CB00B-030F-5BED-F6B8-193A87E38A1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1F2B125-5C53-2B10-D669-92C85AEF54A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CB58CBD-1B69-E7BE-0D39-BAC3B0C8429B}"/>
              </a:ext>
            </a:extLst>
          </p:cNvPr>
          <p:cNvSpPr>
            <a:spLocks noGrp="1"/>
          </p:cNvSpPr>
          <p:nvPr>
            <p:ph type="sldNum" sz="quarter" idx="5"/>
          </p:nvPr>
        </p:nvSpPr>
        <p:spPr/>
        <p:txBody>
          <a:bodyPr/>
          <a:lstStyle/>
          <a:p>
            <a:fld id="{179BE97C-6286-441D-B018-6E2A376F1A3E}" type="slidenum">
              <a:rPr lang="en-GB" smtClean="0"/>
              <a:t>8</a:t>
            </a:fld>
            <a:endParaRPr lang="en-GB"/>
          </a:p>
        </p:txBody>
      </p:sp>
    </p:spTree>
    <p:extLst>
      <p:ext uri="{BB962C8B-B14F-4D97-AF65-F5344CB8AC3E}">
        <p14:creationId xmlns:p14="http://schemas.microsoft.com/office/powerpoint/2010/main" val="62494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FDF81-8E53-013A-E1ED-AF51CD7D1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EDB75-9F36-507A-8DC8-11C432C15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36BE3-978A-12D0-F318-1262684A07BB}"/>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F84FDBB-58E6-E41A-0C30-94B44D732AD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3215145-D85A-363E-2899-363F39C08F8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A4CFDE5-CDDE-5622-F148-857F1E0C0456}"/>
              </a:ext>
            </a:extLst>
          </p:cNvPr>
          <p:cNvSpPr>
            <a:spLocks noGrp="1"/>
          </p:cNvSpPr>
          <p:nvPr>
            <p:ph type="sldNum" sz="quarter" idx="5"/>
          </p:nvPr>
        </p:nvSpPr>
        <p:spPr/>
        <p:txBody>
          <a:bodyPr/>
          <a:lstStyle/>
          <a:p>
            <a:fld id="{179BE97C-6286-441D-B018-6E2A376F1A3E}" type="slidenum">
              <a:rPr lang="en-GB" smtClean="0"/>
              <a:t>9</a:t>
            </a:fld>
            <a:endParaRPr lang="en-GB"/>
          </a:p>
        </p:txBody>
      </p:sp>
    </p:spTree>
    <p:extLst>
      <p:ext uri="{BB962C8B-B14F-4D97-AF65-F5344CB8AC3E}">
        <p14:creationId xmlns:p14="http://schemas.microsoft.com/office/powerpoint/2010/main" val="658876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824AD-CBB8-36B9-90B4-45A2D72C7151}"/>
              </a:ext>
            </a:extLst>
          </p:cNvPr>
          <p:cNvSpPr/>
          <p:nvPr userDrawn="1"/>
        </p:nvSpPr>
        <p:spPr>
          <a:xfrm>
            <a:off x="-24000" y="-69547"/>
            <a:ext cx="12240000" cy="5541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69ACEB6-EAE6-8D37-1C7F-75765FE63D5A}"/>
              </a:ext>
            </a:extLst>
          </p:cNvPr>
          <p:cNvPicPr>
            <a:picLocks noChangeAspect="1"/>
          </p:cNvPicPr>
          <p:nvPr userDrawn="1"/>
        </p:nvPicPr>
        <p:blipFill rotWithShape="1">
          <a:blip r:embed="rId2"/>
          <a:srcRect l="37214" t="-1527" r="38065" b="-1494"/>
          <a:stretch/>
        </p:blipFill>
        <p:spPr>
          <a:xfrm rot="16200000">
            <a:off x="6898215" y="538886"/>
            <a:ext cx="5549648" cy="4332779"/>
          </a:xfrm>
          <a:prstGeom prst="rect">
            <a:avLst/>
          </a:prstGeom>
        </p:spPr>
      </p:pic>
      <p:sp>
        <p:nvSpPr>
          <p:cNvPr id="12" name="Rectangle 11">
            <a:extLst>
              <a:ext uri="{FF2B5EF4-FFF2-40B4-BE49-F238E27FC236}">
                <a16:creationId xmlns:a16="http://schemas.microsoft.com/office/drawing/2014/main" id="{62D7920C-1A35-D625-8D30-989EDCC68F16}"/>
              </a:ext>
            </a:extLst>
          </p:cNvPr>
          <p:cNvSpPr/>
          <p:nvPr userDrawn="1"/>
        </p:nvSpPr>
        <p:spPr>
          <a:xfrm>
            <a:off x="838200" y="4084846"/>
            <a:ext cx="2199968" cy="584775"/>
          </a:xfrm>
          <a:prstGeom prst="rect">
            <a:avLst/>
          </a:prstGeom>
          <a:solidFill>
            <a:srgbClr val="55AE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7266560-71C4-1696-2436-85BCB0261B53}"/>
              </a:ext>
            </a:extLst>
          </p:cNvPr>
          <p:cNvPicPr>
            <a:picLocks noChangeAspect="1"/>
          </p:cNvPicPr>
          <p:nvPr userDrawn="1"/>
        </p:nvPicPr>
        <p:blipFill>
          <a:blip r:embed="rId3"/>
          <a:stretch>
            <a:fillRect/>
          </a:stretch>
        </p:blipFill>
        <p:spPr>
          <a:xfrm>
            <a:off x="838200" y="5906587"/>
            <a:ext cx="2835442" cy="527920"/>
          </a:xfrm>
          <a:prstGeom prst="rect">
            <a:avLst/>
          </a:prstGeom>
        </p:spPr>
      </p:pic>
      <p:sp>
        <p:nvSpPr>
          <p:cNvPr id="26" name="Text Placeholder 25">
            <a:extLst>
              <a:ext uri="{FF2B5EF4-FFF2-40B4-BE49-F238E27FC236}">
                <a16:creationId xmlns:a16="http://schemas.microsoft.com/office/drawing/2014/main" id="{91309FB6-9CFA-9784-9B30-ED952792F1E4}"/>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27" name="Text Placeholder 25">
            <a:extLst>
              <a:ext uri="{FF2B5EF4-FFF2-40B4-BE49-F238E27FC236}">
                <a16:creationId xmlns:a16="http://schemas.microsoft.com/office/drawing/2014/main" id="{54E1A2BA-1F18-7C1A-D697-E8DFEDE08F6E}"/>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Subheading style</a:t>
            </a:r>
          </a:p>
        </p:txBody>
      </p:sp>
      <p:sp>
        <p:nvSpPr>
          <p:cNvPr id="28" name="Text Placeholder 25">
            <a:extLst>
              <a:ext uri="{FF2B5EF4-FFF2-40B4-BE49-F238E27FC236}">
                <a16:creationId xmlns:a16="http://schemas.microsoft.com/office/drawing/2014/main" id="{77AB0870-24A1-9129-746F-B2BF9CD3B3A2}"/>
              </a:ext>
            </a:extLst>
          </p:cNvPr>
          <p:cNvSpPr>
            <a:spLocks noGrp="1"/>
          </p:cNvSpPr>
          <p:nvPr>
            <p:ph type="body" sz="quarter" idx="12" hasCustomPrompt="1"/>
          </p:nvPr>
        </p:nvSpPr>
        <p:spPr>
          <a:xfrm>
            <a:off x="945220" y="4192567"/>
            <a:ext cx="1985928" cy="369332"/>
          </a:xfrm>
          <a:prstGeom prst="rect">
            <a:avLst/>
          </a:prstGeom>
        </p:spPr>
        <p:txBody>
          <a:bodyPr wrap="square" anchor="b" anchorCtr="0">
            <a:spAutoFit/>
          </a:bodyPr>
          <a:lstStyle>
            <a:lvl1pPr marL="0" indent="0" algn="ctr">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00/00/0000</a:t>
            </a:r>
          </a:p>
        </p:txBody>
      </p:sp>
      <p:sp>
        <p:nvSpPr>
          <p:cNvPr id="10" name="TextBox 9">
            <a:extLst>
              <a:ext uri="{FF2B5EF4-FFF2-40B4-BE49-F238E27FC236}">
                <a16:creationId xmlns:a16="http://schemas.microsoft.com/office/drawing/2014/main" id="{90A7884F-6275-1A9A-6912-D0DDAFF12D1E}"/>
              </a:ext>
            </a:extLst>
          </p:cNvPr>
          <p:cNvSpPr txBox="1"/>
          <p:nvPr userDrawn="1"/>
        </p:nvSpPr>
        <p:spPr>
          <a:xfrm>
            <a:off x="750319" y="5618212"/>
            <a:ext cx="1187865" cy="230832"/>
          </a:xfrm>
          <a:prstGeom prst="rect">
            <a:avLst/>
          </a:prstGeom>
          <a:noFill/>
        </p:spPr>
        <p:txBody>
          <a:bodyPr wrap="square" rtlCol="0">
            <a:spAutoFit/>
          </a:bodyPr>
          <a:lstStyle/>
          <a:p>
            <a:r>
              <a:rPr lang="en-US" sz="900" i="0" dirty="0">
                <a:solidFill>
                  <a:srgbClr val="161730"/>
                </a:solidFill>
                <a:latin typeface="Verdana" panose="020B0604030504040204" pitchFamily="34" charset="0"/>
                <a:ea typeface="Verdana" panose="020B0604030504040204" pitchFamily="34" charset="0"/>
                <a:cs typeface="Verdana" panose="020B0604030504040204" pitchFamily="34" charset="0"/>
              </a:rPr>
              <a:t>Supported by</a:t>
            </a:r>
          </a:p>
        </p:txBody>
      </p:sp>
    </p:spTree>
    <p:extLst>
      <p:ext uri="{BB962C8B-B14F-4D97-AF65-F5344CB8AC3E}">
        <p14:creationId xmlns:p14="http://schemas.microsoft.com/office/powerpoint/2010/main" val="23998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15AEA-796E-DC0C-CBDD-6A2548541615}"/>
              </a:ext>
            </a:extLst>
          </p:cNvPr>
          <p:cNvSpPr>
            <a:spLocks noGrp="1"/>
          </p:cNvSpPr>
          <p:nvPr>
            <p:ph idx="1"/>
          </p:nvPr>
        </p:nvSpPr>
        <p:spPr>
          <a:xfrm>
            <a:off x="838200" y="1825625"/>
            <a:ext cx="10515600" cy="4351338"/>
          </a:xfrm>
          <a:prstGeom prst="rect">
            <a:avLst/>
          </a:prstGeom>
        </p:spPr>
        <p:txBody>
          <a:bodyPr/>
          <a:lstStyle>
            <a:lvl1pPr marL="0" indent="0">
              <a:buNone/>
              <a:defRPr sz="200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7" name="Text Placeholder 25">
            <a:extLst>
              <a:ext uri="{FF2B5EF4-FFF2-40B4-BE49-F238E27FC236}">
                <a16:creationId xmlns:a16="http://schemas.microsoft.com/office/drawing/2014/main" id="{15CDAF9F-94F2-2807-7B93-A2CA44C197BA}"/>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pic>
        <p:nvPicPr>
          <p:cNvPr id="9" name="Picture 8">
            <a:extLst>
              <a:ext uri="{FF2B5EF4-FFF2-40B4-BE49-F238E27FC236}">
                <a16:creationId xmlns:a16="http://schemas.microsoft.com/office/drawing/2014/main" id="{AEF3EC93-4624-5A89-12BD-9393E091A0D3}"/>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0" name="Picture 9">
            <a:extLst>
              <a:ext uri="{FF2B5EF4-FFF2-40B4-BE49-F238E27FC236}">
                <a16:creationId xmlns:a16="http://schemas.microsoft.com/office/drawing/2014/main" id="{FD53C36C-93F5-04E4-EC70-6D5B8516729F}"/>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Tree>
    <p:extLst>
      <p:ext uri="{BB962C8B-B14F-4D97-AF65-F5344CB8AC3E}">
        <p14:creationId xmlns:p14="http://schemas.microsoft.com/office/powerpoint/2010/main" val="257374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DA9E2-2D8F-951D-57B6-0C9D6BD2C194}"/>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8" name="Picture 7">
            <a:extLst>
              <a:ext uri="{FF2B5EF4-FFF2-40B4-BE49-F238E27FC236}">
                <a16:creationId xmlns:a16="http://schemas.microsoft.com/office/drawing/2014/main" id="{77F9F1A2-28D3-5AD1-1CC7-353A94B3FF87}"/>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9" name="Text Placeholder 25">
            <a:extLst>
              <a:ext uri="{FF2B5EF4-FFF2-40B4-BE49-F238E27FC236}">
                <a16:creationId xmlns:a16="http://schemas.microsoft.com/office/drawing/2014/main" id="{28DA0944-8096-5DD1-716F-02961214D025}"/>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0" name="Content Placeholder 2">
            <a:extLst>
              <a:ext uri="{FF2B5EF4-FFF2-40B4-BE49-F238E27FC236}">
                <a16:creationId xmlns:a16="http://schemas.microsoft.com/office/drawing/2014/main" id="{AFD51F32-5824-A80D-E1E6-E7DA1598C45F}"/>
              </a:ext>
            </a:extLst>
          </p:cNvPr>
          <p:cNvSpPr>
            <a:spLocks noGrp="1"/>
          </p:cNvSpPr>
          <p:nvPr>
            <p:ph sz="half" idx="1"/>
          </p:nvPr>
        </p:nvSpPr>
        <p:spPr>
          <a:xfrm>
            <a:off x="838200"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2" name="Content Placeholder 2">
            <a:extLst>
              <a:ext uri="{FF2B5EF4-FFF2-40B4-BE49-F238E27FC236}">
                <a16:creationId xmlns:a16="http://schemas.microsoft.com/office/drawing/2014/main" id="{288DA7EF-9527-A93E-7CAF-C9EA89590031}"/>
              </a:ext>
            </a:extLst>
          </p:cNvPr>
          <p:cNvSpPr>
            <a:spLocks noGrp="1"/>
          </p:cNvSpPr>
          <p:nvPr>
            <p:ph sz="half" idx="14"/>
          </p:nvPr>
        </p:nvSpPr>
        <p:spPr>
          <a:xfrm>
            <a:off x="6183923"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Tree>
    <p:extLst>
      <p:ext uri="{BB962C8B-B14F-4D97-AF65-F5344CB8AC3E}">
        <p14:creationId xmlns:p14="http://schemas.microsoft.com/office/powerpoint/2010/main" val="33719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9791A-2568-F0F9-6D60-F7264110D3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10"/>
          <a:stretch/>
        </p:blipFill>
        <p:spPr>
          <a:xfrm>
            <a:off x="-99609" y="-82062"/>
            <a:ext cx="12315055" cy="7022124"/>
          </a:xfrm>
          <a:prstGeom prst="rect">
            <a:avLst/>
          </a:prstGeom>
        </p:spPr>
      </p:pic>
      <p:pic>
        <p:nvPicPr>
          <p:cNvPr id="13" name="Picture 12">
            <a:extLst>
              <a:ext uri="{FF2B5EF4-FFF2-40B4-BE49-F238E27FC236}">
                <a16:creationId xmlns:a16="http://schemas.microsoft.com/office/drawing/2014/main" id="{1832D3D1-88B4-A67E-7BD5-B654EE5C6A7B}"/>
              </a:ext>
            </a:extLst>
          </p:cNvPr>
          <p:cNvPicPr>
            <a:picLocks noChangeAspect="1"/>
          </p:cNvPicPr>
          <p:nvPr userDrawn="1"/>
        </p:nvPicPr>
        <p:blipFill rotWithShape="1">
          <a:blip r:embed="rId3"/>
          <a:srcRect t="14794"/>
          <a:stretch/>
        </p:blipFill>
        <p:spPr>
          <a:xfrm>
            <a:off x="-99610" y="-82062"/>
            <a:ext cx="12316561" cy="7022124"/>
          </a:xfrm>
          <a:prstGeom prst="rect">
            <a:avLst/>
          </a:prstGeom>
        </p:spPr>
      </p:pic>
      <p:sp>
        <p:nvSpPr>
          <p:cNvPr id="14" name="Text Placeholder 25">
            <a:extLst>
              <a:ext uri="{FF2B5EF4-FFF2-40B4-BE49-F238E27FC236}">
                <a16:creationId xmlns:a16="http://schemas.microsoft.com/office/drawing/2014/main" id="{24593205-0838-A518-A4EC-DC49AAFE1566}"/>
              </a:ext>
            </a:extLst>
          </p:cNvPr>
          <p:cNvSpPr>
            <a:spLocks noGrp="1"/>
          </p:cNvSpPr>
          <p:nvPr>
            <p:ph type="body" sz="quarter" idx="10" hasCustomPrompt="1"/>
          </p:nvPr>
        </p:nvSpPr>
        <p:spPr>
          <a:xfrm>
            <a:off x="875092" y="4391827"/>
            <a:ext cx="8010999" cy="590931"/>
          </a:xfrm>
          <a:prstGeom prst="rect">
            <a:avLst/>
          </a:prstGeom>
        </p:spPr>
        <p:txBody>
          <a:bodyPr wrap="square"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HEADING STYLE</a:t>
            </a:r>
          </a:p>
        </p:txBody>
      </p:sp>
      <p:sp>
        <p:nvSpPr>
          <p:cNvPr id="15" name="Text Placeholder 25">
            <a:extLst>
              <a:ext uri="{FF2B5EF4-FFF2-40B4-BE49-F238E27FC236}">
                <a16:creationId xmlns:a16="http://schemas.microsoft.com/office/drawing/2014/main" id="{E0833B78-4234-9140-BF2E-2EE5AB61049F}"/>
              </a:ext>
            </a:extLst>
          </p:cNvPr>
          <p:cNvSpPr>
            <a:spLocks noGrp="1"/>
          </p:cNvSpPr>
          <p:nvPr>
            <p:ph type="body" sz="quarter" idx="11" hasCustomPrompt="1"/>
          </p:nvPr>
        </p:nvSpPr>
        <p:spPr>
          <a:xfrm>
            <a:off x="875093" y="5223791"/>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subheading style</a:t>
            </a:r>
          </a:p>
        </p:txBody>
      </p:sp>
      <p:pic>
        <p:nvPicPr>
          <p:cNvPr id="8" name="Picture 7">
            <a:extLst>
              <a:ext uri="{FF2B5EF4-FFF2-40B4-BE49-F238E27FC236}">
                <a16:creationId xmlns:a16="http://schemas.microsoft.com/office/drawing/2014/main" id="{187FE28D-BD26-B798-3394-77F5996358AB}"/>
              </a:ext>
            </a:extLst>
          </p:cNvPr>
          <p:cNvPicPr>
            <a:picLocks noChangeAspect="1"/>
          </p:cNvPicPr>
          <p:nvPr userDrawn="1"/>
        </p:nvPicPr>
        <p:blipFill rotWithShape="1">
          <a:blip r:embed="rId4">
            <a:alphaModFix amt="35000"/>
          </a:blip>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300124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03AA58-ED19-A191-8F15-FBD2BFE46787}"/>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1" name="Picture 10">
            <a:extLst>
              <a:ext uri="{FF2B5EF4-FFF2-40B4-BE49-F238E27FC236}">
                <a16:creationId xmlns:a16="http://schemas.microsoft.com/office/drawing/2014/main" id="{5263E3F2-002A-E594-2AFD-FD3A34E61DFD}"/>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12" name="Text Placeholder 25">
            <a:extLst>
              <a:ext uri="{FF2B5EF4-FFF2-40B4-BE49-F238E27FC236}">
                <a16:creationId xmlns:a16="http://schemas.microsoft.com/office/drawing/2014/main" id="{87B4DED6-D3E4-6D3D-8C26-D28D0AD07F82}"/>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4" name="Picture Placeholder 13">
            <a:extLst>
              <a:ext uri="{FF2B5EF4-FFF2-40B4-BE49-F238E27FC236}">
                <a16:creationId xmlns:a16="http://schemas.microsoft.com/office/drawing/2014/main" id="{DD41AB22-3BC2-DDA5-9333-9075257E9144}"/>
              </a:ext>
            </a:extLst>
          </p:cNvPr>
          <p:cNvSpPr>
            <a:spLocks noGrp="1"/>
          </p:cNvSpPr>
          <p:nvPr>
            <p:ph type="pic" sz="quarter" idx="14"/>
          </p:nvPr>
        </p:nvSpPr>
        <p:spPr>
          <a:xfrm>
            <a:off x="838200" y="1594338"/>
            <a:ext cx="10515600" cy="4665785"/>
          </a:xfrm>
          <a:prstGeom prst="rect">
            <a:avLst/>
          </a:prstGeom>
        </p:spPr>
        <p:txBody>
          <a:bodyPr/>
          <a:lstStyle>
            <a:lvl1pPr marL="0" indent="0" algn="ctr">
              <a:buNone/>
              <a:defRPr sz="2000">
                <a:latin typeface="Verdana" panose="020B0604030504040204" pitchFamily="34" charset="0"/>
                <a:ea typeface="Verdana" panose="020B0604030504040204" pitchFamily="34" charset="0"/>
                <a:cs typeface="Verdana" panose="020B0604030504040204" pitchFamily="34" charset="0"/>
              </a:defRPr>
            </a:lvl1pPr>
          </a:lstStyle>
          <a:p>
            <a:endParaRPr lang="en-US" dirty="0"/>
          </a:p>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117561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57824"/>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END SLIDE TITLE</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Additional content or contacts</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126837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er profil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60408"/>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638037"/>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TRAINER PROFILES</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2181639" y="2090645"/>
            <a:ext cx="4949076" cy="313932"/>
          </a:xfrm>
          <a:prstGeom prst="rect">
            <a:avLst/>
          </a:prstGeom>
        </p:spPr>
        <p:txBody>
          <a:bodyPr wrap="square">
            <a:sp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Name</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
        <p:nvSpPr>
          <p:cNvPr id="7" name="Text Placeholder 25">
            <a:extLst>
              <a:ext uri="{FF2B5EF4-FFF2-40B4-BE49-F238E27FC236}">
                <a16:creationId xmlns:a16="http://schemas.microsoft.com/office/drawing/2014/main" id="{8309B033-68E5-6B01-7F94-8E682E7CB253}"/>
              </a:ext>
            </a:extLst>
          </p:cNvPr>
          <p:cNvSpPr>
            <a:spLocks noGrp="1"/>
          </p:cNvSpPr>
          <p:nvPr>
            <p:ph type="body" sz="quarter" idx="12" hasCustomPrompt="1"/>
          </p:nvPr>
        </p:nvSpPr>
        <p:spPr>
          <a:xfrm>
            <a:off x="875092" y="3032436"/>
            <a:ext cx="6255623" cy="258532"/>
          </a:xfrm>
          <a:prstGeom prst="rect">
            <a:avLst/>
          </a:prstGeom>
        </p:spPr>
        <p:txBody>
          <a:bodyPr wrap="square">
            <a:spAutoFit/>
          </a:bodyPr>
          <a:lstStyle>
            <a:lvl1pPr marL="0" indent="0" algn="l">
              <a:buNone/>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Description</a:t>
            </a:r>
          </a:p>
        </p:txBody>
      </p:sp>
      <p:sp>
        <p:nvSpPr>
          <p:cNvPr id="3" name="Picture Placeholder 2">
            <a:extLst>
              <a:ext uri="{FF2B5EF4-FFF2-40B4-BE49-F238E27FC236}">
                <a16:creationId xmlns:a16="http://schemas.microsoft.com/office/drawing/2014/main" id="{8CE679B7-1D5F-D645-687E-F8EC7040B4D3}"/>
              </a:ext>
            </a:extLst>
          </p:cNvPr>
          <p:cNvSpPr>
            <a:spLocks noGrp="1"/>
          </p:cNvSpPr>
          <p:nvPr>
            <p:ph type="pic" sz="quarter" idx="13"/>
          </p:nvPr>
        </p:nvSpPr>
        <p:spPr>
          <a:xfrm>
            <a:off x="767155" y="1630117"/>
            <a:ext cx="1227929" cy="1200323"/>
          </a:xfrm>
          <a:prstGeom prst="ellipse">
            <a:avLst/>
          </a:prstGeom>
          <a:solidFill>
            <a:schemeClr val="bg1">
              <a:lumMod val="65000"/>
            </a:schemeClr>
          </a:solidFill>
        </p:spPr>
        <p:txBody>
          <a:bodyPr/>
          <a:lstStyle>
            <a:lvl1pPr marL="0" indent="0" algn="ctr">
              <a:buNone/>
              <a:defRPr sz="1200"/>
            </a:lvl1pPr>
          </a:lstStyle>
          <a:p>
            <a:endParaRPr lang="en-US" dirty="0"/>
          </a:p>
        </p:txBody>
      </p:sp>
    </p:spTree>
    <p:extLst>
      <p:ext uri="{BB962C8B-B14F-4D97-AF65-F5344CB8AC3E}">
        <p14:creationId xmlns:p14="http://schemas.microsoft.com/office/powerpoint/2010/main" val="41346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0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a:srcRect t="6847"/>
          <a:stretch/>
        </p:blipFill>
        <p:spPr>
          <a:xfrm>
            <a:off x="0" y="5633544"/>
            <a:ext cx="12192000" cy="1224455"/>
          </a:xfrm>
          <a:prstGeom prst="rect">
            <a:avLst/>
          </a:prstGeom>
        </p:spPr>
      </p:pic>
      <p:sp>
        <p:nvSpPr>
          <p:cNvPr id="3" name="TextBox 2">
            <a:extLst>
              <a:ext uri="{FF2B5EF4-FFF2-40B4-BE49-F238E27FC236}">
                <a16:creationId xmlns:a16="http://schemas.microsoft.com/office/drawing/2014/main" id="{1E280170-4CFB-2805-CFFF-789B13AB0087}"/>
              </a:ext>
            </a:extLst>
          </p:cNvPr>
          <p:cNvSpPr txBox="1"/>
          <p:nvPr/>
        </p:nvSpPr>
        <p:spPr>
          <a:xfrm>
            <a:off x="628073" y="434217"/>
            <a:ext cx="11009745" cy="2062103"/>
          </a:xfrm>
          <a:prstGeom prst="rect">
            <a:avLst/>
          </a:prstGeom>
          <a:noFill/>
        </p:spPr>
        <p:txBody>
          <a:bodyPr wrap="square">
            <a:spAutoFit/>
          </a:bodyPr>
          <a:lstStyle/>
          <a:p>
            <a:r>
              <a:rPr lang="ru-RU" sz="3200" b="1" i="0" dirty="0">
                <a:solidFill>
                  <a:schemeClr val="bg1"/>
                </a:solidFill>
                <a:effectLst/>
              </a:rPr>
              <a:t>- Кораци у продаји имовине</a:t>
            </a:r>
          </a:p>
          <a:p>
            <a:r>
              <a:rPr lang="sr-Latn-RS" sz="3200" b="1" dirty="0">
                <a:solidFill>
                  <a:schemeClr val="bg1"/>
                </a:solidFill>
              </a:rPr>
              <a:t>- </a:t>
            </a:r>
            <a:r>
              <a:rPr lang="ru-RU" sz="3200" b="1" i="0" dirty="0">
                <a:solidFill>
                  <a:schemeClr val="bg1"/>
                </a:solidFill>
                <a:effectLst/>
              </a:rPr>
              <a:t>Стратегије продаје и одлуке које доноси стечајни управник</a:t>
            </a:r>
          </a:p>
          <a:p>
            <a:r>
              <a:rPr lang="sr-Latn-RS" sz="3200" b="1" dirty="0">
                <a:solidFill>
                  <a:schemeClr val="bg1"/>
                </a:solidFill>
              </a:rPr>
              <a:t>- </a:t>
            </a:r>
            <a:r>
              <a:rPr lang="ru-RU" sz="3200" b="1" i="0" dirty="0">
                <a:solidFill>
                  <a:schemeClr val="bg1"/>
                </a:solidFill>
                <a:effectLst/>
              </a:rPr>
              <a:t>Продаја специфичних врста имовине</a:t>
            </a:r>
          </a:p>
          <a:p>
            <a:r>
              <a:rPr lang="sr-Latn-RS" sz="3200" b="1" dirty="0">
                <a:solidFill>
                  <a:schemeClr val="bg1"/>
                </a:solidFill>
              </a:rPr>
              <a:t>- </a:t>
            </a:r>
            <a:r>
              <a:rPr lang="ru-RU" sz="3200" b="1" i="0" dirty="0">
                <a:solidFill>
                  <a:schemeClr val="bg1"/>
                </a:solidFill>
                <a:effectLst/>
              </a:rPr>
              <a:t>Канали продаје, маркетинг и е-продаја</a:t>
            </a:r>
          </a:p>
        </p:txBody>
      </p:sp>
      <p:sp>
        <p:nvSpPr>
          <p:cNvPr id="5" name="TextBox 4">
            <a:extLst>
              <a:ext uri="{FF2B5EF4-FFF2-40B4-BE49-F238E27FC236}">
                <a16:creationId xmlns:a16="http://schemas.microsoft.com/office/drawing/2014/main" id="{69028722-25AF-F9C0-EFDD-8F1C37852685}"/>
              </a:ext>
            </a:extLst>
          </p:cNvPr>
          <p:cNvSpPr txBox="1"/>
          <p:nvPr/>
        </p:nvSpPr>
        <p:spPr>
          <a:xfrm>
            <a:off x="725214" y="3684573"/>
            <a:ext cx="8502072" cy="369332"/>
          </a:xfrm>
          <a:prstGeom prst="rect">
            <a:avLst/>
          </a:prstGeom>
          <a:noFill/>
        </p:spPr>
        <p:txBody>
          <a:bodyPr wrap="square">
            <a:spAutoFit/>
          </a:bodyPr>
          <a:lstStyle/>
          <a:p>
            <a:pPr algn="l"/>
            <a:r>
              <a:rPr lang="ru-RU" b="1" i="0" dirty="0">
                <a:solidFill>
                  <a:schemeClr val="bg1"/>
                </a:solidFill>
                <a:effectLst/>
                <a:latin typeface="Helvetica" panose="020B0604020202020204" pitchFamily="34" charset="0"/>
              </a:rPr>
              <a:t>Ђорђе Јокић,</a:t>
            </a:r>
            <a:r>
              <a:rPr lang="ru-RU" b="0" i="0" dirty="0">
                <a:solidFill>
                  <a:schemeClr val="bg1"/>
                </a:solidFill>
                <a:effectLst/>
                <a:latin typeface="Helvetica" panose="020B0604020202020204" pitchFamily="34" charset="0"/>
              </a:rPr>
              <a:t> стечајни управник</a:t>
            </a:r>
          </a:p>
        </p:txBody>
      </p:sp>
    </p:spTree>
    <p:extLst>
      <p:ext uri="{BB962C8B-B14F-4D97-AF65-F5344CB8AC3E}">
        <p14:creationId xmlns:p14="http://schemas.microsoft.com/office/powerpoint/2010/main" val="188896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FB56F-A951-D554-54AA-A07720AE29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4A3DE1-DF36-6185-6890-B199BA1D8C6F}"/>
              </a:ext>
            </a:extLst>
          </p:cNvPr>
          <p:cNvSpPr txBox="1"/>
          <p:nvPr/>
        </p:nvSpPr>
        <p:spPr>
          <a:xfrm>
            <a:off x="838201" y="1305341"/>
            <a:ext cx="787169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Мерење непокретности: постоји или не постоји потреба?</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A8C4919-71C6-C726-7C96-8F91B88D7F0D}"/>
              </a:ext>
            </a:extLst>
          </p:cNvPr>
          <p:cNvSpPr txBox="1"/>
          <p:nvPr/>
        </p:nvSpPr>
        <p:spPr>
          <a:xfrm>
            <a:off x="838201" y="1898490"/>
            <a:ext cx="10515598" cy="4342279"/>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Проценитељи алтернативно могу: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прихватити податке које нам презентује наручилац</a:t>
            </a:r>
            <a:r>
              <a:rPr lang="sr-Cyrl-RS" sz="1800" dirty="0">
                <a:effectLst/>
                <a:latin typeface="Calibri" panose="020F0502020204030204" pitchFamily="34" charset="0"/>
                <a:ea typeface="Calibri" panose="020F0502020204030204" pitchFamily="34" charset="0"/>
                <a:cs typeface="Calibri" panose="020F0502020204030204" pitchFamily="34" charset="0"/>
              </a:rPr>
              <a:t> и од нас, у оквиру извештаја, не захтева њихову проверу или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прихватити постојећу пројектну односно правну документацију</a:t>
            </a:r>
            <a:r>
              <a:rPr lang="sr-Cyrl-RS" sz="1800" dirty="0">
                <a:effectLst/>
                <a:latin typeface="Calibri" panose="020F0502020204030204" pitchFamily="34" charset="0"/>
                <a:ea typeface="Calibri" panose="020F0502020204030204" pitchFamily="34" charset="0"/>
                <a:cs typeface="Calibri" panose="020F0502020204030204" pitchFamily="34" charset="0"/>
              </a:rPr>
              <a:t> која даје податке о објекту који процењујемо. У случају прихватања пројектне односно правне документације треба проверити основне мере простора. Ниво провере може се кретати од визуелне провере облика и приближне величине простора до контролних мерења на позицијама које одредимо као карактеристичне и које у довољној мери показују параметере величине простора.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Дакле, </a:t>
            </a:r>
            <a:r>
              <a:rPr lang="sr-Cyrl-RS" sz="1800" u="sng" dirty="0">
                <a:effectLst/>
                <a:latin typeface="Calibri" panose="020F0502020204030204" pitchFamily="34" charset="0"/>
                <a:ea typeface="Calibri" panose="020F0502020204030204" pitchFamily="34" charset="0"/>
                <a:cs typeface="Calibri" panose="020F0502020204030204" pitchFamily="34" charset="0"/>
              </a:rPr>
              <a:t>мерење се уговара</a:t>
            </a:r>
            <a:r>
              <a:rPr lang="sr-Cyrl-RS" sz="1800" dirty="0">
                <a:effectLst/>
                <a:latin typeface="Calibri" panose="020F0502020204030204" pitchFamily="34" charset="0"/>
                <a:ea typeface="Calibri" panose="020F0502020204030204" pitchFamily="34" charset="0"/>
                <a:cs typeface="Calibri" panose="020F0502020204030204" pitchFamily="34" charset="0"/>
              </a:rPr>
              <a:t> ако се сматра да подаци из релевантне документације значајно одступају од ситуације на терену.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Циљани резултати мерења</a:t>
            </a:r>
            <a:r>
              <a:rPr lang="sr-Cyrl-RS" sz="1800" dirty="0">
                <a:effectLst/>
                <a:latin typeface="Calibri" panose="020F0502020204030204" pitchFamily="34" charset="0"/>
                <a:ea typeface="Calibri" panose="020F0502020204030204" pitchFamily="34" charset="0"/>
                <a:cs typeface="Calibri" panose="020F0502020204030204" pitchFamily="34" charset="0"/>
              </a:rPr>
              <a:t> су бруто грађевинска површина и нето површина објеката или делова објекта. Често су од значаја висина објекта, запремина објекта или његових целина као и друге мере у оквиру објекта и ван њега.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6A4D386E-7C58-6565-06DF-D3730A995900}"/>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3" name="Picture 2" descr="Measured Survey 101 - How to measure a building with ease">
            <a:extLst>
              <a:ext uri="{FF2B5EF4-FFF2-40B4-BE49-F238E27FC236}">
                <a16:creationId xmlns:a16="http://schemas.microsoft.com/office/drawing/2014/main" id="{54150AA6-45BC-1577-1D09-6A4F60015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381" y="384052"/>
            <a:ext cx="1452417" cy="138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9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415D4-8F5F-755E-24CC-C5DC469AFD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F98125-6148-B745-5388-9EDB5D47EE1C}"/>
              </a:ext>
            </a:extLst>
          </p:cNvPr>
          <p:cNvSpPr txBox="1"/>
          <p:nvPr/>
        </p:nvSpPr>
        <p:spPr>
          <a:xfrm>
            <a:off x="838201" y="1305341"/>
            <a:ext cx="79086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Одређивање учешћа разлучног или заложног повериоца</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224990C-4E2C-A220-3B7A-4A280CAAC09E}"/>
              </a:ext>
            </a:extLst>
          </p:cNvPr>
          <p:cNvSpPr txBox="1"/>
          <p:nvPr/>
        </p:nvSpPr>
        <p:spPr>
          <a:xfrm>
            <a:off x="838201" y="1898490"/>
            <a:ext cx="10515598" cy="4536050"/>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Ради се о ситуацији када проценитељ процењује имовинску целину или правно лице, па треба одредити учешће разлучног или заложног повериоца у тако процењеној вредности.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По члану 132 (став 2), у случају да стечајни управник предлаже продају целокупне имовине или имовинске целине стечајног дужника или продају стечајног дужника као правног лица, дужан је да прибави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процену …којом ће се одредити одговарајући део купопродајне цене на којем разлучни, односно заложни поверилац има право приоритетног намирења</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Дакле, проценитељ треба да процени појединачну имовину, имовинску целину или правно лице и да </a:t>
            </a:r>
            <a:r>
              <a:rPr lang="sr-Cyrl-RS" sz="1800" b="1" dirty="0">
                <a:effectLst/>
                <a:latin typeface="Calibri" panose="020F0502020204030204" pitchFamily="34" charset="0"/>
                <a:ea typeface="Calibri" panose="020F0502020204030204" pitchFamily="34" charset="0"/>
                <a:cs typeface="Calibri" panose="020F0502020204030204" pitchFamily="34" charset="0"/>
              </a:rPr>
              <a:t>утврди учешће разлучног или заложног права у укупној процени </a:t>
            </a:r>
            <a:r>
              <a:rPr lang="sr-Cyrl-RS" sz="1800" dirty="0">
                <a:effectLst/>
                <a:latin typeface="Calibri" panose="020F0502020204030204" pitchFamily="34" charset="0"/>
                <a:ea typeface="Calibri" panose="020F0502020204030204" pitchFamily="34" charset="0"/>
                <a:cs typeface="Calibri" panose="020F0502020204030204" pitchFamily="34" charset="0"/>
              </a:rPr>
              <a:t>ако се ради о процени имовинске целине или правног лица.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Овде напомињемо да </a:t>
            </a:r>
            <a:r>
              <a:rPr lang="sr-Cyrl-RS" sz="1800" b="1" dirty="0">
                <a:effectLst/>
                <a:latin typeface="Calibri" panose="020F0502020204030204" pitchFamily="34" charset="0"/>
                <a:ea typeface="Calibri" panose="020F0502020204030204" pitchFamily="34" charset="0"/>
                <a:cs typeface="Calibri" panose="020F0502020204030204" pitchFamily="34" charset="0"/>
              </a:rPr>
              <a:t>образлагање уписа терета није задатак проценитеља </a:t>
            </a:r>
            <a:r>
              <a:rPr lang="sr-Cyrl-RS" sz="1800" dirty="0">
                <a:effectLst/>
                <a:latin typeface="Calibri" panose="020F0502020204030204" pitchFamily="34" charset="0"/>
                <a:ea typeface="Calibri" panose="020F0502020204030204" pitchFamily="34" charset="0"/>
                <a:cs typeface="Calibri" panose="020F0502020204030204" pitchFamily="34" charset="0"/>
              </a:rPr>
              <a:t>већ је то задатак стечајног управника приликом признавања тог права. Не треба од проценитеља да тражимо оно за шта није обучен или није стручан. У крајњем случају, потенцијалног купца то и не треба да занима, јер куповином имовине стечајног дужника или стечајног дужника као правног лица терети се бришу у складу са чланом 132 Закона о стечају.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054FBE45-2E3C-158C-D6AD-16CEC0C8C83E}"/>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7170" name="Picture 2" descr="690,200+ Participation Rate Stock Photos, Pictures &amp; Royalty-Free Images -  iStock">
            <a:extLst>
              <a:ext uri="{FF2B5EF4-FFF2-40B4-BE49-F238E27FC236}">
                <a16:creationId xmlns:a16="http://schemas.microsoft.com/office/drawing/2014/main" id="{D5B19BA6-EA2E-4282-DBCB-95A20A45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363" y="383690"/>
            <a:ext cx="1609435" cy="138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CF5F-ECE0-9EEB-7A9E-2B824891D9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4ED550-9FBB-FBC5-8BB0-77131F33B67B}"/>
              </a:ext>
            </a:extLst>
          </p:cNvPr>
          <p:cNvSpPr txBox="1"/>
          <p:nvPr/>
        </p:nvSpPr>
        <p:spPr>
          <a:xfrm>
            <a:off x="838201" y="1305341"/>
            <a:ext cx="64862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Процена целисходности продаје правног лица</a:t>
            </a:r>
          </a:p>
        </p:txBody>
      </p:sp>
      <p:sp>
        <p:nvSpPr>
          <p:cNvPr id="13" name="TextBox 12">
            <a:extLst>
              <a:ext uri="{FF2B5EF4-FFF2-40B4-BE49-F238E27FC236}">
                <a16:creationId xmlns:a16="http://schemas.microsoft.com/office/drawing/2014/main" id="{0A779BA6-3B2F-52D4-26D4-87D0D5B407F8}"/>
              </a:ext>
            </a:extLst>
          </p:cNvPr>
          <p:cNvSpPr txBox="1"/>
          <p:nvPr/>
        </p:nvSpPr>
        <p:spPr>
          <a:xfrm>
            <a:off x="838201" y="1898490"/>
            <a:ext cx="10515598" cy="4433458"/>
          </a:xfrm>
          <a:prstGeom prst="rect">
            <a:avLst/>
          </a:prstGeom>
          <a:noFill/>
          <a:ln w="3175">
            <a:solidFill>
              <a:schemeClr val="tx1"/>
            </a:solidFill>
          </a:ln>
        </p:spPr>
        <p:txBody>
          <a:bodyPr wrap="square" rtlCol="0">
            <a:spAutoFit/>
          </a:bodyPr>
          <a:lstStyle/>
          <a:p>
            <a:pPr>
              <a:lnSpc>
                <a:spcPct val="107000"/>
              </a:lnSpc>
              <a:spcAft>
                <a:spcPts val="800"/>
              </a:spcAft>
            </a:pPr>
            <a:r>
              <a:rPr lang="sr-Cyrl-RS" sz="1800" i="1" u="sng" dirty="0">
                <a:effectLst/>
                <a:latin typeface="Calibri" panose="020F0502020204030204" pitchFamily="34" charset="0"/>
                <a:ea typeface="Calibri" panose="020F0502020204030204" pitchFamily="34" charset="0"/>
                <a:cs typeface="Calibri" panose="020F0502020204030204" pitchFamily="34" charset="0"/>
              </a:rPr>
              <a:t>У складу са ставом 1. члана 135. Закона о стечају, предмет продаје може бити продаја стечајног дужника као правног лица</a:t>
            </a:r>
            <a:r>
              <a:rPr lang="sr-Cyrl-RS" sz="1800" i="1"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a:t>
            </a:r>
            <a:r>
              <a:rPr lang="sr-Cyrl-RS" sz="1800" i="1" u="sng" dirty="0">
                <a:effectLst/>
                <a:latin typeface="Calibri" panose="020F0502020204030204" pitchFamily="34" charset="0"/>
                <a:ea typeface="Calibri" panose="020F0502020204030204" pitchFamily="34" charset="0"/>
                <a:cs typeface="Calibri" panose="020F0502020204030204" pitchFamily="34" charset="0"/>
              </a:rPr>
              <a:t>У складу са ставом 2. члана 132. Закона о стечају, у</a:t>
            </a:r>
            <a:r>
              <a:rPr lang="sr-Cyrl-RS" sz="1800" i="1" dirty="0">
                <a:effectLst/>
                <a:latin typeface="Calibri" panose="020F0502020204030204" pitchFamily="34" charset="0"/>
                <a:ea typeface="Calibri" panose="020F0502020204030204" pitchFamily="34" charset="0"/>
                <a:cs typeface="Calibri" panose="020F0502020204030204" pitchFamily="34" charset="0"/>
              </a:rPr>
              <a:t> случају да стечајни управник предлаже продају целокупне имовине или имовинске целине стечајног дужника или продају стечајног дужника као правног лица, дужан је да прибави </a:t>
            </a:r>
            <a:r>
              <a:rPr lang="sr-Cyrl-RS" sz="1800" i="1" u="sng" dirty="0">
                <a:effectLst/>
                <a:latin typeface="Calibri" panose="020F0502020204030204" pitchFamily="34" charset="0"/>
                <a:ea typeface="Calibri" panose="020F0502020204030204" pitchFamily="34" charset="0"/>
                <a:cs typeface="Calibri" panose="020F0502020204030204" pitchFamily="34" charset="0"/>
              </a:rPr>
              <a:t>процену целисходности таквог начина уновчења у односу на продају појединачне имовине</a:t>
            </a:r>
            <a:r>
              <a:rPr lang="sr-Cyrl-RS" sz="1800" i="1" dirty="0">
                <a:effectLst/>
                <a:latin typeface="Calibri" panose="020F0502020204030204" pitchFamily="34" charset="0"/>
                <a:ea typeface="Calibri" panose="020F0502020204030204" pitchFamily="34" charset="0"/>
                <a:cs typeface="Calibri" panose="020F0502020204030204" pitchFamily="34" charset="0"/>
              </a:rPr>
              <a:t> стечајног дужника коју израђује овлашћено стручно лице (проценитељ) и којом ће се одредити одговарајући део купопродајне цене на којем разлучни, односно заложни поверилац има право приоритетног намирења у складу са чланом 133. став 12. овог закона, као и да такву процену достави суду, одбору поверилаца и сваком разлучном, односно заложном повериоцу који има разлучно, односно заложно право на имовини која је обухваћена таквом продајом.</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Дакле, поједини стечајни управници траже да проценитељ достави процену целисходности продаје стечајног дужника као правног лица као </a:t>
            </a:r>
            <a:r>
              <a:rPr lang="sr-Cyrl-RS" sz="1800" b="1" dirty="0">
                <a:effectLst/>
                <a:latin typeface="Calibri" panose="020F0502020204030204" pitchFamily="34" charset="0"/>
                <a:ea typeface="Calibri" panose="020F0502020204030204" pitchFamily="34" charset="0"/>
                <a:cs typeface="Calibri" panose="020F0502020204030204" pitchFamily="34" charset="0"/>
              </a:rPr>
              <a:t>посебан документ</a:t>
            </a:r>
            <a:r>
              <a:rPr lang="sr-Cyrl-RS" sz="1800" dirty="0">
                <a:effectLst/>
                <a:latin typeface="Calibri" panose="020F0502020204030204" pitchFamily="34" charset="0"/>
                <a:ea typeface="Calibri" panose="020F0502020204030204" pitchFamily="34" charset="0"/>
                <a:cs typeface="Calibri" panose="020F0502020204030204" pitchFamily="34" charset="0"/>
              </a:rPr>
              <a:t>. Ово је додатни захтев проценитељу који на основу своје основне процене извлачи закључак у посебном документу, који потом стечајни управник доставља суду, одбору поверилаца и сваком разлучном, односно заложном повериоцу.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50F0766C-17D0-EF68-E0DE-C52638F60F62}"/>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3" name="Picture 2" descr="Free of Charge Creative Commons company Image - Finger 1">
            <a:extLst>
              <a:ext uri="{FF2B5EF4-FFF2-40B4-BE49-F238E27FC236}">
                <a16:creationId xmlns:a16="http://schemas.microsoft.com/office/drawing/2014/main" id="{A78B0DBD-F9C4-E35B-6A4D-873F3B1A7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545" y="388681"/>
            <a:ext cx="2071254" cy="1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4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30AB-6344-9320-264A-53143CA578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31E755-0726-A50D-02DC-D132F160C5BF}"/>
              </a:ext>
            </a:extLst>
          </p:cNvPr>
          <p:cNvSpPr txBox="1"/>
          <p:nvPr/>
        </p:nvSpPr>
        <p:spPr>
          <a:xfrm>
            <a:off x="838201" y="1305341"/>
            <a:ext cx="6430817"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Процена целисходности продаје правног лица</a:t>
            </a:r>
          </a:p>
        </p:txBody>
      </p:sp>
      <p:sp>
        <p:nvSpPr>
          <p:cNvPr id="13" name="TextBox 12">
            <a:extLst>
              <a:ext uri="{FF2B5EF4-FFF2-40B4-BE49-F238E27FC236}">
                <a16:creationId xmlns:a16="http://schemas.microsoft.com/office/drawing/2014/main" id="{5E44669C-B933-8DFE-BBBC-A522FBF9D65D}"/>
              </a:ext>
            </a:extLst>
          </p:cNvPr>
          <p:cNvSpPr txBox="1"/>
          <p:nvPr/>
        </p:nvSpPr>
        <p:spPr>
          <a:xfrm>
            <a:off x="838201" y="1898490"/>
            <a:ext cx="10515598" cy="3840731"/>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Другим речима, уколико стечајни управник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 предлаже продају </a:t>
            </a:r>
            <a:r>
              <a:rPr lang="sr-Cyrl-RS" sz="1800" dirty="0">
                <a:effectLst/>
                <a:latin typeface="Calibri" panose="020F0502020204030204" pitchFamily="34" charset="0"/>
                <a:ea typeface="Calibri" panose="020F0502020204030204" pitchFamily="34" charset="0"/>
                <a:cs typeface="Calibri" panose="020F0502020204030204" pitchFamily="34" charset="0"/>
              </a:rPr>
              <a:t>целокупне имовине или имовинске целине стечајног дужника или продају стечајног дужника као правног лица, онда </a:t>
            </a:r>
            <a:r>
              <a:rPr lang="sr-Cyrl-RS" sz="1800" b="1" dirty="0">
                <a:effectLst/>
                <a:latin typeface="Calibri" panose="020F0502020204030204" pitchFamily="34" charset="0"/>
                <a:ea typeface="Calibri" panose="020F0502020204030204" pitchFamily="34" charset="0"/>
                <a:cs typeface="Calibri" panose="020F0502020204030204" pitchFamily="34" charset="0"/>
              </a:rPr>
              <a:t>није дужан да прибави процену целисходности таквог начина продаје.</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Који је случај када стечајни управник </a:t>
            </a:r>
            <a:r>
              <a:rPr lang="sr-Cyrl-RS" sz="1800" u="sng" dirty="0">
                <a:effectLst/>
                <a:latin typeface="Calibri" panose="020F0502020204030204" pitchFamily="34" charset="0"/>
                <a:ea typeface="Calibri" panose="020F0502020204030204" pitchFamily="34" charset="0"/>
                <a:cs typeface="Calibri" panose="020F0502020204030204" pitchFamily="34" charset="0"/>
              </a:rPr>
              <a:t>предлаже продају</a:t>
            </a:r>
            <a:r>
              <a:rPr lang="sr-Cyrl-RS" sz="1800" dirty="0">
                <a:effectLst/>
                <a:latin typeface="Calibri" panose="020F0502020204030204" pitchFamily="34" charset="0"/>
                <a:ea typeface="Calibri" panose="020F0502020204030204" pitchFamily="34" charset="0"/>
                <a:cs typeface="Calibri" panose="020F0502020204030204" pitchFamily="34" charset="0"/>
              </a:rPr>
              <a:t> целокупне имовине или имовинске целине стечајног дужника или продају стечајног дужника као правног лица?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Одговор би био следећи: Стечајни управник предлаже продају целокупне имовине или имовинске целине стечајног дужника или продају стечајног дужника као правног лица у случају када из основне процене постоји закључак, реконсилијација или резиме процене, где су упоређене процењене вредности појединачне имовине у односу на процену целокупне имовине или имовинске целине стечајног дужника или стечајног дужника као правног лица и </a:t>
            </a:r>
            <a:r>
              <a:rPr lang="sr-Cyrl-RS" sz="1800" b="1" dirty="0">
                <a:effectLst/>
                <a:latin typeface="Calibri" panose="020F0502020204030204" pitchFamily="34" charset="0"/>
                <a:ea typeface="Calibri" panose="020F0502020204030204" pitchFamily="34" charset="0"/>
                <a:cs typeface="Calibri" panose="020F0502020204030204" pitchFamily="34" charset="0"/>
              </a:rPr>
              <a:t>где су процењене вредности целокупне имовине или имовинске целине стечајног дужника или стечајног дужника као правног лица веће у односу на вредности процене појединачне имовине стечајног дужника</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9AF26420-2AA8-6883-70A1-9634DA2893F8}"/>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9218" name="Picture 2" descr="Free of Charge Creative Commons company Image - Finger 1">
            <a:extLst>
              <a:ext uri="{FF2B5EF4-FFF2-40B4-BE49-F238E27FC236}">
                <a16:creationId xmlns:a16="http://schemas.microsoft.com/office/drawing/2014/main" id="{EEB2EDB4-0000-7792-1918-391F59457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545" y="388681"/>
            <a:ext cx="2071254" cy="1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9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E1B55-E493-30B9-41BD-EE3A87125C2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FEDFEE-A898-FD4D-408C-D95FE6D0B612}"/>
              </a:ext>
            </a:extLst>
          </p:cNvPr>
          <p:cNvSpPr txBox="1"/>
          <p:nvPr/>
        </p:nvSpPr>
        <p:spPr>
          <a:xfrm>
            <a:off x="838201" y="1305341"/>
            <a:ext cx="716049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Законске одредбе</a:t>
            </a:r>
          </a:p>
        </p:txBody>
      </p:sp>
      <p:sp>
        <p:nvSpPr>
          <p:cNvPr id="13" name="TextBox 12">
            <a:extLst>
              <a:ext uri="{FF2B5EF4-FFF2-40B4-BE49-F238E27FC236}">
                <a16:creationId xmlns:a16="http://schemas.microsoft.com/office/drawing/2014/main" id="{1202E437-CE74-8C4E-4CEA-C416924B1ACB}"/>
              </a:ext>
            </a:extLst>
          </p:cNvPr>
          <p:cNvSpPr txBox="1"/>
          <p:nvPr/>
        </p:nvSpPr>
        <p:spPr>
          <a:xfrm>
            <a:off x="838200" y="1861545"/>
            <a:ext cx="10515599" cy="4045916"/>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Стратегијa продаје је већим делом </a:t>
            </a:r>
            <a:r>
              <a:rPr lang="ru-RU" b="1" dirty="0">
                <a:effectLst/>
                <a:latin typeface="Calibri" panose="020F0502020204030204" pitchFamily="34" charset="0"/>
                <a:ea typeface="Calibri" panose="020F0502020204030204" pitchFamily="34" charset="0"/>
                <a:cs typeface="Times New Roman" panose="02020603050405020304" pitchFamily="18" charset="0"/>
              </a:rPr>
              <a:t>одређена Законом о стечају и </a:t>
            </a:r>
            <a:r>
              <a:rPr lang="ru-RU" b="1">
                <a:effectLst/>
                <a:latin typeface="Calibri" panose="020F0502020204030204" pitchFamily="34" charset="0"/>
                <a:ea typeface="Calibri" panose="020F0502020204030204" pitchFamily="34" charset="0"/>
                <a:cs typeface="Times New Roman" panose="02020603050405020304" pitchFamily="18" charset="0"/>
              </a:rPr>
              <a:t>Националним стандардом  </a:t>
            </a:r>
            <a:r>
              <a:rPr lang="ru-RU" dirty="0">
                <a:effectLst/>
                <a:latin typeface="Calibri" panose="020F0502020204030204" pitchFamily="34" charset="0"/>
                <a:ea typeface="Calibri" panose="020F0502020204030204" pitchFamily="34" charset="0"/>
                <a:cs typeface="Times New Roman" panose="02020603050405020304" pitchFamily="18" charset="0"/>
              </a:rPr>
              <a:t>о начину  и  поступку  уновчења имовине стечајног дужника ­ Национални стандард број 5 Правилника о утврђивању националних стандарда за управљање стечајном масом.</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Националним стандардом 5. Правилника о утврђивању националних стандарда у управљању стечајном масом у делу III - Активности које претходе продаји независно од начина уновчења и метода продаје, одређено je да стечајни управник спроводи поступак продаје односно уновчења стечајне масе </a:t>
            </a:r>
            <a:r>
              <a:rPr lang="ru-RU" b="1" dirty="0">
                <a:effectLst/>
                <a:latin typeface="Calibri" panose="020F0502020204030204" pitchFamily="34" charset="0"/>
                <a:ea typeface="Calibri" panose="020F0502020204030204" pitchFamily="34" charset="0"/>
                <a:cs typeface="Times New Roman" panose="02020603050405020304" pitchFamily="18" charset="0"/>
              </a:rPr>
              <a:t>на начин који омогућава остваривање највеће могуће вредности имовине стечајног дужника</a:t>
            </a:r>
            <a:r>
              <a:rPr lang="ru-RU"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У складу са ставом 4. члана 132 Закона о стечају:</a:t>
            </a:r>
          </a:p>
          <a:p>
            <a:pPr>
              <a:lnSpc>
                <a:spcPct val="107000"/>
              </a:lnSpc>
              <a:spcAft>
                <a:spcPts val="800"/>
              </a:spcAft>
            </a:pPr>
            <a:r>
              <a:rPr lang="ru-RU" i="1" dirty="0">
                <a:effectLst/>
                <a:latin typeface="Calibri" panose="020F0502020204030204" pitchFamily="34" charset="0"/>
                <a:ea typeface="Calibri" panose="020F0502020204030204" pitchFamily="34" charset="0"/>
                <a:cs typeface="Times New Roman" panose="02020603050405020304" pitchFamily="18" charset="0"/>
              </a:rPr>
              <a:t>Продаја имовине, односно правног лица врши се </a:t>
            </a:r>
            <a:r>
              <a:rPr lang="ru-RU" i="1" u="sng" dirty="0">
                <a:effectLst/>
                <a:latin typeface="Calibri" panose="020F0502020204030204" pitchFamily="34" charset="0"/>
                <a:ea typeface="Calibri" panose="020F0502020204030204" pitchFamily="34" charset="0"/>
                <a:cs typeface="Times New Roman" panose="02020603050405020304" pitchFamily="18" charset="0"/>
              </a:rPr>
              <a:t>јавним надметањем</a:t>
            </a:r>
            <a:r>
              <a:rPr lang="ru-RU" i="1" dirty="0">
                <a:effectLst/>
                <a:latin typeface="Calibri" panose="020F0502020204030204" pitchFamily="34" charset="0"/>
                <a:ea typeface="Calibri" panose="020F0502020204030204" pitchFamily="34" charset="0"/>
                <a:cs typeface="Times New Roman" panose="02020603050405020304" pitchFamily="18" charset="0"/>
              </a:rPr>
              <a:t>, </a:t>
            </a:r>
            <a:r>
              <a:rPr lang="ru-RU" i="1" u="sng" dirty="0">
                <a:effectLst/>
                <a:latin typeface="Calibri" panose="020F0502020204030204" pitchFamily="34" charset="0"/>
                <a:ea typeface="Calibri" panose="020F0502020204030204" pitchFamily="34" charset="0"/>
                <a:cs typeface="Times New Roman" panose="02020603050405020304" pitchFamily="18" charset="0"/>
              </a:rPr>
              <a:t>јавним прикупљањем понуда </a:t>
            </a:r>
            <a:r>
              <a:rPr lang="ru-RU" i="1" dirty="0">
                <a:effectLst/>
                <a:latin typeface="Calibri" panose="020F0502020204030204" pitchFamily="34" charset="0"/>
                <a:ea typeface="Calibri" panose="020F0502020204030204" pitchFamily="34" charset="0"/>
                <a:cs typeface="Times New Roman" panose="02020603050405020304" pitchFamily="18" charset="0"/>
              </a:rPr>
              <a:t>или </a:t>
            </a:r>
            <a:r>
              <a:rPr lang="ru-RU" i="1" u="sng" dirty="0">
                <a:effectLst/>
                <a:latin typeface="Calibri" panose="020F0502020204030204" pitchFamily="34" charset="0"/>
                <a:ea typeface="Calibri" panose="020F0502020204030204" pitchFamily="34" charset="0"/>
                <a:cs typeface="Times New Roman" panose="02020603050405020304" pitchFamily="18" charset="0"/>
              </a:rPr>
              <a:t>непосредном погодбом</a:t>
            </a:r>
            <a:r>
              <a:rPr lang="ru-RU" i="1" dirty="0">
                <a:effectLst/>
                <a:latin typeface="Calibri" panose="020F0502020204030204" pitchFamily="34" charset="0"/>
                <a:ea typeface="Calibri" panose="020F0502020204030204" pitchFamily="34" charset="0"/>
                <a:cs typeface="Times New Roman" panose="02020603050405020304" pitchFamily="18" charset="0"/>
              </a:rPr>
              <a:t> (метод продаје), у складу са овим законом и националним стандардима за управљање стечајном масом.</a:t>
            </a:r>
          </a:p>
        </p:txBody>
      </p:sp>
      <p:sp>
        <p:nvSpPr>
          <p:cNvPr id="7" name="Text Placeholder 2">
            <a:extLst>
              <a:ext uri="{FF2B5EF4-FFF2-40B4-BE49-F238E27FC236}">
                <a16:creationId xmlns:a16="http://schemas.microsoft.com/office/drawing/2014/main" id="{C7C243DE-7D7B-1CA1-22A9-F0E745891B82}"/>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10242" name="Picture 2" descr="Measuring Scales Balans Spring scale Justice Law, Free of charge, measuring  Scales, law png | PNGEgg">
            <a:extLst>
              <a:ext uri="{FF2B5EF4-FFF2-40B4-BE49-F238E27FC236}">
                <a16:creationId xmlns:a16="http://schemas.microsoft.com/office/drawing/2014/main" id="{AD26B06C-F254-5B09-4964-0C69389CE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509" y="414274"/>
            <a:ext cx="2385290" cy="135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8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0D68A-EFF9-EAC2-2C70-EB985F2A4F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C55E23-EF3E-9305-E3EE-74877F295FBF}"/>
              </a:ext>
            </a:extLst>
          </p:cNvPr>
          <p:cNvSpPr txBox="1"/>
          <p:nvPr/>
        </p:nvSpPr>
        <p:spPr>
          <a:xfrm>
            <a:off x="838201" y="1305341"/>
            <a:ext cx="74837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Законске одредбе</a:t>
            </a:r>
          </a:p>
        </p:txBody>
      </p:sp>
      <p:sp>
        <p:nvSpPr>
          <p:cNvPr id="13" name="TextBox 12">
            <a:extLst>
              <a:ext uri="{FF2B5EF4-FFF2-40B4-BE49-F238E27FC236}">
                <a16:creationId xmlns:a16="http://schemas.microsoft.com/office/drawing/2014/main" id="{C6A6CA58-85D6-C754-DBDC-A17949FB416C}"/>
              </a:ext>
            </a:extLst>
          </p:cNvPr>
          <p:cNvSpPr txBox="1"/>
          <p:nvPr/>
        </p:nvSpPr>
        <p:spPr>
          <a:xfrm>
            <a:off x="838200" y="1861545"/>
            <a:ext cx="10515599" cy="4547463"/>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У складу са ставом 15. члана 133 Закона о стечају:</a:t>
            </a:r>
          </a:p>
          <a:p>
            <a:pPr>
              <a:lnSpc>
                <a:spcPct val="107000"/>
              </a:lnSpc>
              <a:spcAft>
                <a:spcPts val="800"/>
              </a:spcAft>
            </a:pPr>
            <a:r>
              <a:rPr lang="ru-RU" i="1" dirty="0">
                <a:effectLst/>
                <a:latin typeface="Calibri" panose="020F0502020204030204" pitchFamily="34" charset="0"/>
                <a:ea typeface="Calibri" panose="020F0502020204030204" pitchFamily="34" charset="0"/>
                <a:cs typeface="Times New Roman" panose="02020603050405020304" pitchFamily="18" charset="0"/>
              </a:rPr>
              <a:t>Драгоцени метали, минерали, хартије од вредности и друге ствари које имају берзанску односно тржишну цену, продају се по тој цени </a:t>
            </a:r>
            <a:r>
              <a:rPr lang="ru-RU" i="1" u="sng" dirty="0">
                <a:effectLst/>
                <a:latin typeface="Calibri" panose="020F0502020204030204" pitchFamily="34" charset="0"/>
                <a:ea typeface="Calibri" panose="020F0502020204030204" pitchFamily="34" charset="0"/>
                <a:cs typeface="Times New Roman" panose="02020603050405020304" pitchFamily="18" charset="0"/>
              </a:rPr>
              <a:t>на одговарајућој берзи или тржишту</a:t>
            </a:r>
            <a:r>
              <a:rPr lang="ru-RU" i="1" dirty="0">
                <a:effectLst/>
                <a:latin typeface="Calibri" panose="020F0502020204030204" pitchFamily="34" charset="0"/>
                <a:ea typeface="Calibri" panose="020F0502020204030204" pitchFamily="34" charset="0"/>
                <a:cs typeface="Times New Roman" panose="02020603050405020304" pitchFamily="18" charset="0"/>
              </a:rPr>
              <a:t>. Ако драгоцени метали, минерали, хартије од вредности и друге сличне ствари које се уобичајено продају на берзи или имају тржишну цену, у време продаје </a:t>
            </a:r>
            <a:r>
              <a:rPr lang="ru-RU" i="1" u="sng" dirty="0">
                <a:effectLst/>
                <a:latin typeface="Calibri" panose="020F0502020204030204" pitchFamily="34" charset="0"/>
                <a:ea typeface="Calibri" panose="020F0502020204030204" pitchFamily="34" charset="0"/>
                <a:cs typeface="Times New Roman" panose="02020603050405020304" pitchFamily="18" charset="0"/>
              </a:rPr>
              <a:t>немају берзанску односно тржишну цену, продају се непосредном погодбом</a:t>
            </a:r>
            <a:r>
              <a:rPr lang="ru-RU" i="1" dirty="0">
                <a:effectLst/>
                <a:latin typeface="Calibri" panose="020F0502020204030204" pitchFamily="34" charset="0"/>
                <a:ea typeface="Calibri" panose="020F0502020204030204" pitchFamily="34" charset="0"/>
                <a:cs typeface="Times New Roman" panose="02020603050405020304" pitchFamily="18" charset="0"/>
              </a:rPr>
              <a:t> уз сагласност одбора поверилаца.</a:t>
            </a:r>
          </a:p>
          <a:p>
            <a:pPr>
              <a:lnSpc>
                <a:spcPct val="107000"/>
              </a:lnSpc>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У складу са чланом 137 Закона о стечају:</a:t>
            </a:r>
          </a:p>
          <a:p>
            <a:pPr>
              <a:lnSpc>
                <a:spcPct val="107000"/>
              </a:lnSpc>
              <a:spcAft>
                <a:spcPts val="800"/>
              </a:spcAft>
            </a:pPr>
            <a:r>
              <a:rPr lang="ru-RU" i="1" dirty="0">
                <a:effectLst/>
                <a:latin typeface="Calibri" panose="020F0502020204030204" pitchFamily="34" charset="0"/>
                <a:ea typeface="Calibri" panose="020F0502020204030204" pitchFamily="34" charset="0"/>
                <a:cs typeface="Times New Roman" panose="02020603050405020304" pitchFamily="18" charset="0"/>
              </a:rPr>
              <a:t>Стечајни управник ће изложити продаји ствари подложне лаком кварењу, уз обавештавање стечајног судије о намераваној продаји.</a:t>
            </a:r>
          </a:p>
          <a:p>
            <a:pPr>
              <a:lnSpc>
                <a:spcPct val="107000"/>
              </a:lnSpc>
              <a:spcAft>
                <a:spcPts val="800"/>
              </a:spcAft>
            </a:pPr>
            <a:r>
              <a:rPr lang="ru-RU" i="1" dirty="0">
                <a:effectLst/>
                <a:latin typeface="Calibri" panose="020F0502020204030204" pitchFamily="34" charset="0"/>
                <a:ea typeface="Calibri" panose="020F0502020204030204" pitchFamily="34" charset="0"/>
                <a:cs typeface="Times New Roman" panose="02020603050405020304" pitchFamily="18" charset="0"/>
              </a:rPr>
              <a:t>Уколико стечајни судија у року од 24 сата од пријема обавештења не обавести стечајног управника о доношењу закључка о уновчењу кварљиве робе, стечајни управник може приступити продаји.</a:t>
            </a:r>
          </a:p>
          <a:p>
            <a:pPr>
              <a:lnSpc>
                <a:spcPct val="107000"/>
              </a:lnSpc>
              <a:spcAft>
                <a:spcPts val="800"/>
              </a:spcAft>
            </a:pPr>
            <a:r>
              <a:rPr lang="ru-RU" i="1" dirty="0">
                <a:effectLst/>
                <a:latin typeface="Calibri" panose="020F0502020204030204" pitchFamily="34" charset="0"/>
                <a:ea typeface="Calibri" panose="020F0502020204030204" pitchFamily="34" charset="0"/>
                <a:cs typeface="Times New Roman" panose="02020603050405020304" pitchFamily="18" charset="0"/>
              </a:rPr>
              <a:t>Стечајни управник код ове продаје </a:t>
            </a:r>
            <a:r>
              <a:rPr lang="ru-RU" i="1" u="sng" dirty="0">
                <a:effectLst/>
                <a:latin typeface="Calibri" panose="020F0502020204030204" pitchFamily="34" charset="0"/>
                <a:ea typeface="Calibri" panose="020F0502020204030204" pitchFamily="34" charset="0"/>
                <a:cs typeface="Times New Roman" panose="02020603050405020304" pitchFamily="18" charset="0"/>
              </a:rPr>
              <a:t>није дужан да спроведе поступак продаје из члана 133. овог закона</a:t>
            </a:r>
            <a:r>
              <a:rPr lang="ru-RU" i="1"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 Placeholder 2">
            <a:extLst>
              <a:ext uri="{FF2B5EF4-FFF2-40B4-BE49-F238E27FC236}">
                <a16:creationId xmlns:a16="http://schemas.microsoft.com/office/drawing/2014/main" id="{12BC5F94-0040-96FB-0C74-8E2DF23FD8AF}"/>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3" name="Picture 2" descr="Measuring Scales Balans Spring scale Justice Law, Free of charge, measuring  Scales, law png | PNGEgg">
            <a:extLst>
              <a:ext uri="{FF2B5EF4-FFF2-40B4-BE49-F238E27FC236}">
                <a16:creationId xmlns:a16="http://schemas.microsoft.com/office/drawing/2014/main" id="{28ACE17D-1121-8A90-2C2D-B4D8BB150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509" y="414274"/>
            <a:ext cx="2385290" cy="135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8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93EF2-664B-9F15-2D76-4771308C1A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1F131D-D2DA-275A-AA2C-2EB9BE85BEA3}"/>
              </a:ext>
            </a:extLst>
          </p:cNvPr>
          <p:cNvSpPr txBox="1"/>
          <p:nvPr/>
        </p:nvSpPr>
        <p:spPr>
          <a:xfrm>
            <a:off x="838201" y="1305341"/>
            <a:ext cx="7142017"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Допуштени начини продаје</a:t>
            </a:r>
          </a:p>
        </p:txBody>
      </p:sp>
      <p:sp>
        <p:nvSpPr>
          <p:cNvPr id="13" name="TextBox 12">
            <a:extLst>
              <a:ext uri="{FF2B5EF4-FFF2-40B4-BE49-F238E27FC236}">
                <a16:creationId xmlns:a16="http://schemas.microsoft.com/office/drawing/2014/main" id="{52344FF8-7DE8-90B4-953E-DDEDADEF2526}"/>
              </a:ext>
            </a:extLst>
          </p:cNvPr>
          <p:cNvSpPr txBox="1"/>
          <p:nvPr/>
        </p:nvSpPr>
        <p:spPr>
          <a:xfrm>
            <a:off x="838200" y="1772042"/>
            <a:ext cx="10515599" cy="4057329"/>
          </a:xfrm>
          <a:prstGeom prst="rect">
            <a:avLst/>
          </a:prstGeom>
          <a:noFill/>
          <a:ln w="3175">
            <a:solidFill>
              <a:schemeClr val="tx1"/>
            </a:solidFill>
          </a:ln>
        </p:spPr>
        <p:txBody>
          <a:bodyPr wrap="square" rtlCol="0">
            <a:spAutoFit/>
          </a:bodyPr>
          <a:lstStyle/>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Методи продаје</a:t>
            </a:r>
            <a:r>
              <a:rPr lang="sr-Cyrl-RS" sz="1800" dirty="0">
                <a:effectLst/>
                <a:latin typeface="Calibri" panose="020F0502020204030204" pitchFamily="34" charset="0"/>
                <a:ea typeface="Calibri" panose="020F0502020204030204" pitchFamily="34" charset="0"/>
                <a:cs typeface="Calibri" panose="020F0502020204030204" pitchFamily="34" charset="0"/>
              </a:rPr>
              <a:t>, у складу са законом којим се уређује стечај и у складу са Националним стандардом 5. Правилника о утврђивању националних стандарда у управљању стечајном масом, су: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 </a:t>
            </a:r>
            <a:r>
              <a:rPr lang="sr-Latn-RS" sz="1800" u="sng" dirty="0">
                <a:effectLst/>
                <a:latin typeface="Calibri" panose="020F0502020204030204" pitchFamily="34" charset="0"/>
                <a:ea typeface="Calibri" panose="020F0502020204030204" pitchFamily="34" charset="0"/>
                <a:cs typeface="Calibri" panose="020F0502020204030204" pitchFamily="34" charset="0"/>
              </a:rPr>
              <a:t>Јавн</a:t>
            </a:r>
            <a:r>
              <a:rPr lang="sr-Cyrl-RS" sz="1800" u="sng" dirty="0">
                <a:effectLst/>
                <a:latin typeface="Calibri" panose="020F0502020204030204" pitchFamily="34" charset="0"/>
                <a:ea typeface="Calibri" panose="020F0502020204030204" pitchFamily="34" charset="0"/>
                <a:cs typeface="Calibri" panose="020F0502020204030204" pitchFamily="34" charset="0"/>
              </a:rPr>
              <a:t>о</a:t>
            </a:r>
            <a:r>
              <a:rPr lang="sr-Latn-RS" sz="1800" u="sng" dirty="0">
                <a:effectLst/>
                <a:latin typeface="Calibri" panose="020F0502020204030204" pitchFamily="34" charset="0"/>
                <a:ea typeface="Calibri" panose="020F0502020204030204" pitchFamily="34" charset="0"/>
                <a:cs typeface="Calibri" panose="020F0502020204030204" pitchFamily="34" charset="0"/>
              </a:rPr>
              <a:t> надметање</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Latn-RS" sz="1800" u="sng" dirty="0">
                <a:effectLst/>
                <a:latin typeface="Calibri" panose="020F0502020204030204" pitchFamily="34" charset="0"/>
                <a:ea typeface="Calibri" panose="020F0502020204030204" pitchFamily="34" charset="0"/>
                <a:cs typeface="Calibri" panose="020F0502020204030204" pitchFamily="34" charset="0"/>
              </a:rPr>
              <a:t>Јавн</a:t>
            </a:r>
            <a:r>
              <a:rPr lang="sr-Cyrl-RS" sz="1800" u="sng" dirty="0">
                <a:effectLst/>
                <a:latin typeface="Calibri" panose="020F0502020204030204" pitchFamily="34" charset="0"/>
                <a:ea typeface="Calibri" panose="020F0502020204030204" pitchFamily="34" charset="0"/>
                <a:cs typeface="Calibri" panose="020F0502020204030204" pitchFamily="34" charset="0"/>
              </a:rPr>
              <a:t>о</a:t>
            </a:r>
            <a:r>
              <a:rPr lang="sr-Latn-RS" sz="1800" u="sng" dirty="0">
                <a:effectLst/>
                <a:latin typeface="Calibri" panose="020F0502020204030204" pitchFamily="34" charset="0"/>
                <a:ea typeface="Calibri" panose="020F0502020204030204" pitchFamily="34" charset="0"/>
                <a:cs typeface="Calibri" panose="020F0502020204030204" pitchFamily="34" charset="0"/>
              </a:rPr>
              <a:t> прикупљање понуда</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Непосредна</a:t>
            </a:r>
            <a:r>
              <a:rPr lang="sr-Latn-RS" sz="1800" u="sng" dirty="0">
                <a:effectLst/>
                <a:latin typeface="Calibri" panose="020F0502020204030204" pitchFamily="34" charset="0"/>
                <a:ea typeface="Calibri" panose="020F0502020204030204" pitchFamily="34" charset="0"/>
                <a:cs typeface="Calibri" panose="020F0502020204030204" pitchFamily="34" charset="0"/>
              </a:rPr>
              <a:t> погодб</a:t>
            </a:r>
            <a:r>
              <a:rPr lang="sr-Cyrl-RS" sz="1800" u="sng" dirty="0">
                <a:effectLst/>
                <a:latin typeface="Calibri" panose="020F0502020204030204" pitchFamily="34" charset="0"/>
                <a:ea typeface="Calibri" panose="020F0502020204030204" pitchFamily="34" charset="0"/>
                <a:cs typeface="Calibri" panose="020F0502020204030204" pitchFamily="34" charset="0"/>
              </a:rPr>
              <a:t>а</a:t>
            </a:r>
            <a:r>
              <a:rPr lang="sr-Latn-RS" sz="1800" u="sng" dirty="0">
                <a:effectLst/>
                <a:latin typeface="Calibri" panose="020F0502020204030204" pitchFamily="34" charset="0"/>
                <a:ea typeface="Calibri" panose="020F0502020204030204" pitchFamily="34" charset="0"/>
                <a:cs typeface="Calibri" panose="020F0502020204030204" pitchFamily="34" charset="0"/>
              </a:rPr>
              <a:t> </a:t>
            </a:r>
            <a:r>
              <a:rPr lang="sr-Latn-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dirty="0">
                <a:effectLst/>
                <a:latin typeface="Calibri" panose="020F0502020204030204" pitchFamily="34" charset="0"/>
                <a:ea typeface="Calibri" panose="020F0502020204030204" pitchFamily="34" charset="0"/>
                <a:cs typeface="Calibri" panose="020F0502020204030204" pitchFamily="34" charset="0"/>
              </a:rPr>
              <a:t>обично се примењује </a:t>
            </a:r>
            <a:r>
              <a:rPr lang="sr-Latn-RS" sz="1800" dirty="0">
                <a:effectLst/>
                <a:latin typeface="Calibri" panose="020F0502020204030204" pitchFamily="34" charset="0"/>
                <a:ea typeface="Calibri" panose="020F0502020204030204" pitchFamily="34" charset="0"/>
                <a:cs typeface="Calibri" panose="020F0502020204030204" pitchFamily="34" charset="0"/>
              </a:rPr>
              <a:t>ако претходне методе не успеју</a:t>
            </a:r>
            <a:r>
              <a:rPr lang="sr-Cyrl-RS" sz="1800" dirty="0">
                <a:effectLst/>
                <a:latin typeface="Calibri" panose="020F0502020204030204" pitchFamily="34" charset="0"/>
                <a:ea typeface="Calibri" panose="020F0502020204030204" pitchFamily="34" charset="0"/>
                <a:cs typeface="Calibri" panose="020F0502020204030204" pitchFamily="34" charset="0"/>
              </a:rPr>
              <a:t> или ако драгоцени метали, минерали, хартије од вредности и друге ствари немају берзанску односно тржишну цену</a:t>
            </a:r>
            <a:r>
              <a:rPr lang="sr-Latn-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Осим основних метода продаје, Законом о стечају регулисана је и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продаја специфичних врста имовине</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 </a:t>
            </a:r>
            <a:r>
              <a:rPr lang="sr-Cyrl-RS" sz="1800" u="sng" dirty="0">
                <a:effectLst/>
                <a:latin typeface="Calibri" panose="020F0502020204030204" pitchFamily="34" charset="0"/>
                <a:ea typeface="Calibri" panose="020F0502020204030204" pitchFamily="34" charset="0"/>
                <a:cs typeface="Calibri" panose="020F0502020204030204" pitchFamily="34" charset="0"/>
              </a:rPr>
              <a:t>Продаја на одговарајућој берзи или тржишту </a:t>
            </a:r>
            <a:r>
              <a:rPr lang="sr-Cyrl-RS" sz="1800" dirty="0">
                <a:effectLst/>
                <a:latin typeface="Calibri" panose="020F0502020204030204" pitchFamily="34" charset="0"/>
                <a:ea typeface="Calibri" panose="020F0502020204030204" pitchFamily="34" charset="0"/>
                <a:cs typeface="Calibri" panose="020F0502020204030204" pitchFamily="34" charset="0"/>
              </a:rPr>
              <a:t>(драгоцени метали, минерали, хартије од вредности и друге ствари које имају берзанску односно тржишну цену, односно ако су акције листиране),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u="sng" dirty="0">
                <a:effectLst/>
                <a:latin typeface="Calibri" panose="020F0502020204030204" pitchFamily="34" charset="0"/>
                <a:ea typeface="Calibri" panose="020F0502020204030204" pitchFamily="34" charset="0"/>
                <a:cs typeface="Calibri" panose="020F0502020204030204" pitchFamily="34" charset="0"/>
              </a:rPr>
              <a:t>Продаја кварљиве робе </a:t>
            </a:r>
            <a:r>
              <a:rPr lang="sr-Cyrl-RS" sz="1800" dirty="0">
                <a:effectLst/>
                <a:latin typeface="Calibri" panose="020F0502020204030204" pitchFamily="34" charset="0"/>
                <a:ea typeface="Calibri" panose="020F0502020204030204" pitchFamily="34" charset="0"/>
                <a:cs typeface="Calibri" panose="020F0502020204030204" pitchFamily="34" charset="0"/>
              </a:rPr>
              <a:t>(када стечајни управник није дужан да спроведе поступак продаје из члана 133)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9318B3AD-AB6F-89B6-EB9D-92D63BE0E08A}"/>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3" name="Picture 2" descr="Measuring Scales Balans Spring scale Justice Law, Free of charge, measuring  Scales, law png | PNGEgg">
            <a:extLst>
              <a:ext uri="{FF2B5EF4-FFF2-40B4-BE49-F238E27FC236}">
                <a16:creationId xmlns:a16="http://schemas.microsoft.com/office/drawing/2014/main" id="{87EC7422-79F5-BA69-50AB-0184C12BA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509" y="414274"/>
            <a:ext cx="2385290" cy="135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7F9E7-BB5F-FB44-C6E3-DFB04C6F3B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B5A7F0B-5AE6-DD54-E690-FF9104DF7D24}"/>
              </a:ext>
            </a:extLst>
          </p:cNvPr>
          <p:cNvSpPr txBox="1"/>
          <p:nvPr/>
        </p:nvSpPr>
        <p:spPr>
          <a:xfrm>
            <a:off x="838201" y="1305341"/>
            <a:ext cx="70958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Потенцијални проблеми – сви начини продаје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01F2166-1902-D1B4-72BD-19F87E7B5BCF}"/>
              </a:ext>
            </a:extLst>
          </p:cNvPr>
          <p:cNvSpPr txBox="1"/>
          <p:nvPr/>
        </p:nvSpPr>
        <p:spPr>
          <a:xfrm>
            <a:off x="838200" y="1861545"/>
            <a:ext cx="10515599" cy="3145413"/>
          </a:xfrm>
          <a:prstGeom prst="rect">
            <a:avLst/>
          </a:prstGeom>
          <a:noFill/>
          <a:ln w="3175">
            <a:solidFill>
              <a:schemeClr val="tx1"/>
            </a:solidFill>
          </a:ln>
        </p:spPr>
        <p:txBody>
          <a:bodyPr wrap="square" rtlCol="0">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Calibri" panose="020F0502020204030204" pitchFamily="34" charset="0"/>
              </a:rPr>
              <a:t>- Имовина често буде </a:t>
            </a:r>
            <a:r>
              <a:rPr lang="ru-RU" sz="1800" b="1" dirty="0">
                <a:effectLst/>
                <a:latin typeface="Calibri" panose="020F0502020204030204" pitchFamily="34" charset="0"/>
                <a:ea typeface="Calibri" panose="020F0502020204030204" pitchFamily="34" charset="0"/>
                <a:cs typeface="Calibri" panose="020F0502020204030204" pitchFamily="34" charset="0"/>
              </a:rPr>
              <a:t>продата по знатно нижој цени</a:t>
            </a:r>
            <a:r>
              <a:rPr lang="ru-RU" sz="1800" dirty="0">
                <a:effectLst/>
                <a:latin typeface="Calibri" panose="020F0502020204030204" pitchFamily="34" charset="0"/>
                <a:ea typeface="Calibri" panose="020F0502020204030204" pitchFamily="34" charset="0"/>
                <a:cs typeface="Calibri" panose="020F0502020204030204" pitchFamily="34" charset="0"/>
              </a:rPr>
              <a:t> од њене реалне тржишне вредности. Потенцијални купци знају да продаја у стечајном поступку често подразумева повољну куповину, па продаја</a:t>
            </a:r>
            <a:r>
              <a:rPr lang="ru-RU" dirty="0">
                <a:latin typeface="Calibri" panose="020F0502020204030204" pitchFamily="34" charset="0"/>
                <a:ea typeface="Calibri" panose="020F0502020204030204" pitchFamily="34" charset="0"/>
                <a:cs typeface="Calibri" panose="020F0502020204030204" pitchFamily="34" charset="0"/>
              </a:rPr>
              <a:t> у стечајном поступку</a:t>
            </a:r>
            <a:r>
              <a:rPr lang="ru-RU" sz="1800" dirty="0">
                <a:effectLst/>
                <a:latin typeface="Calibri" panose="020F0502020204030204" pitchFamily="34" charset="0"/>
                <a:ea typeface="Calibri" panose="020F0502020204030204" pitchFamily="34" charset="0"/>
                <a:cs typeface="Calibri" panose="020F0502020204030204" pitchFamily="34" charset="0"/>
              </a:rPr>
              <a:t> често привлаче </a:t>
            </a:r>
            <a:r>
              <a:rPr lang="ru-RU" dirty="0">
                <a:latin typeface="Calibri" panose="020F0502020204030204" pitchFamily="34" charset="0"/>
                <a:ea typeface="Calibri" panose="020F0502020204030204" pitchFamily="34" charset="0"/>
                <a:cs typeface="Calibri" panose="020F0502020204030204" pitchFamily="34" charset="0"/>
              </a:rPr>
              <a:t>одређени</a:t>
            </a:r>
            <a:r>
              <a:rPr lang="ru-RU" sz="1800" dirty="0">
                <a:effectLst/>
                <a:latin typeface="Calibri" panose="020F0502020204030204" pitchFamily="34" charset="0"/>
                <a:ea typeface="Calibri" panose="020F0502020204030204" pitchFamily="34" charset="0"/>
                <a:cs typeface="Calibri" panose="020F0502020204030204" pitchFamily="34" charset="0"/>
              </a:rPr>
              <a:t> број потенцијалних купаца (шпекуланата).</a:t>
            </a: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Calibri" panose="020F0502020204030204" pitchFamily="34" charset="0"/>
              </a:rPr>
              <a:t>- </a:t>
            </a:r>
            <a:r>
              <a:rPr lang="ru-RU" dirty="0">
                <a:latin typeface="Calibri" panose="020F0502020204030204" pitchFamily="34" charset="0"/>
                <a:ea typeface="Calibri" panose="020F0502020204030204" pitchFamily="34" charset="0"/>
                <a:cs typeface="Calibri" panose="020F0502020204030204" pitchFamily="34" charset="0"/>
              </a:rPr>
              <a:t>М</a:t>
            </a:r>
            <a:r>
              <a:rPr lang="ru-RU" sz="1800" dirty="0">
                <a:effectLst/>
                <a:latin typeface="Calibri" panose="020F0502020204030204" pitchFamily="34" charset="0"/>
                <a:ea typeface="Calibri" panose="020F0502020204030204" pitchFamily="34" charset="0"/>
                <a:cs typeface="Calibri" panose="020F0502020204030204" pitchFamily="34" charset="0"/>
              </a:rPr>
              <a:t>ноги потенцијални купци који су озбиљно заинтересовани за предмет продаје, </a:t>
            </a:r>
            <a:r>
              <a:rPr lang="ru-RU" sz="1800" b="1" dirty="0">
                <a:effectLst/>
                <a:latin typeface="Calibri" panose="020F0502020204030204" pitchFamily="34" charset="0"/>
                <a:ea typeface="Calibri" panose="020F0502020204030204" pitchFamily="34" charset="0"/>
                <a:cs typeface="Calibri" panose="020F0502020204030204" pitchFamily="34" charset="0"/>
              </a:rPr>
              <a:t>одустају или су неодлучни за куповину</a:t>
            </a:r>
            <a:r>
              <a:rPr lang="ru-RU" sz="1800" dirty="0">
                <a:effectLst/>
                <a:latin typeface="Calibri" panose="020F0502020204030204" pitchFamily="34" charset="0"/>
                <a:ea typeface="Calibri" panose="020F0502020204030204" pitchFamily="34" charset="0"/>
                <a:cs typeface="Calibri" panose="020F0502020204030204" pitchFamily="34" charset="0"/>
              </a:rPr>
              <a:t> када </a:t>
            </a:r>
            <a:r>
              <a:rPr lang="sr-Cyrl-RS" sz="1800" dirty="0">
                <a:effectLst/>
                <a:latin typeface="Calibri" panose="020F0502020204030204" pitchFamily="34" charset="0"/>
                <a:ea typeface="Calibri" panose="020F0502020204030204" pitchFamily="34" charset="0"/>
                <a:cs typeface="Calibri" panose="020F0502020204030204" pitchFamily="34" charset="0"/>
              </a:rPr>
              <a:t>им </a:t>
            </a:r>
            <a:r>
              <a:rPr lang="sr-Latn-RS" sz="1800" dirty="0">
                <a:effectLst/>
                <a:latin typeface="Calibri" panose="020F0502020204030204" pitchFamily="34" charset="0"/>
                <a:ea typeface="Calibri" panose="020F0502020204030204" pitchFamily="34" charset="0"/>
                <a:cs typeface="Calibri" panose="020F0502020204030204" pitchFamily="34" charset="0"/>
              </a:rPr>
              <a:t>нису јасна имовинска права </a:t>
            </a:r>
            <a:r>
              <a:rPr lang="sr-Cyrl-RS" sz="1800" dirty="0">
                <a:effectLst/>
                <a:latin typeface="Calibri" panose="020F0502020204030204" pitchFamily="34" charset="0"/>
                <a:ea typeface="Calibri" panose="020F0502020204030204" pitchFamily="34" charset="0"/>
                <a:cs typeface="Calibri" panose="020F0502020204030204" pitchFamily="34" charset="0"/>
              </a:rPr>
              <a:t>након куповине (пример: брисање </a:t>
            </a:r>
            <a:r>
              <a:rPr lang="sr-Latn-RS" sz="1800" dirty="0">
                <a:effectLst/>
                <a:latin typeface="Calibri" panose="020F0502020204030204" pitchFamily="34" charset="0"/>
                <a:ea typeface="Calibri" panose="020F0502020204030204" pitchFamily="34" charset="0"/>
                <a:cs typeface="Calibri" panose="020F0502020204030204" pitchFamily="34" charset="0"/>
              </a:rPr>
              <a:t>терет</a:t>
            </a:r>
            <a:r>
              <a:rPr lang="sr-Cyrl-RS" sz="1800" dirty="0">
                <a:effectLst/>
                <a:latin typeface="Calibri" panose="020F0502020204030204" pitchFamily="34" charset="0"/>
                <a:ea typeface="Calibri" panose="020F0502020204030204" pitchFamily="34" charset="0"/>
                <a:cs typeface="Calibri" panose="020F0502020204030204" pitchFamily="34" charset="0"/>
              </a:rPr>
              <a:t>а)</a:t>
            </a:r>
            <a:r>
              <a:rPr lang="ru-RU" sz="1800" dirty="0">
                <a:effectLst/>
                <a:latin typeface="Calibri" panose="020F0502020204030204" pitchFamily="34" charset="0"/>
                <a:ea typeface="Calibri" panose="020F0502020204030204" pitchFamily="34" charset="0"/>
                <a:cs typeface="Calibri" panose="020F0502020204030204" pitchFamily="34" charset="0"/>
              </a:rPr>
              <a:t>.</a:t>
            </a:r>
            <a:r>
              <a:rPr lang="ru-RU" dirty="0">
                <a:latin typeface="Calibri" panose="020F0502020204030204" pitchFamily="34" charset="0"/>
                <a:ea typeface="Calibri" panose="020F0502020204030204" pitchFamily="34" charset="0"/>
                <a:cs typeface="Calibri" panose="020F0502020204030204" pitchFamily="34" charset="0"/>
              </a:rPr>
              <a:t> </a:t>
            </a:r>
            <a:r>
              <a:rPr lang="sr-Cyrl-RS" dirty="0">
                <a:latin typeface="Calibri" panose="020F0502020204030204" pitchFamily="34" charset="0"/>
                <a:ea typeface="Calibri" panose="020F0502020204030204" pitchFamily="34" charset="0"/>
                <a:cs typeface="Calibri" panose="020F0502020204030204" pitchFamily="34" charset="0"/>
              </a:rPr>
              <a:t>Исто тако</a:t>
            </a:r>
            <a:r>
              <a:rPr lang="sr-Latn-RS" sz="1800" dirty="0">
                <a:effectLst/>
                <a:latin typeface="Calibri" panose="020F0502020204030204" pitchFamily="34" charset="0"/>
                <a:ea typeface="Calibri" panose="020F0502020204030204" pitchFamily="34" charset="0"/>
                <a:cs typeface="Calibri" panose="020F0502020204030204" pitchFamily="34" charset="0"/>
              </a:rPr>
              <a:t> могу бити незаинтересовани да </a:t>
            </a:r>
            <a:r>
              <a:rPr lang="sr-Cyrl-RS" sz="1800" dirty="0">
                <a:effectLst/>
                <a:latin typeface="Calibri" panose="020F0502020204030204" pitchFamily="34" charset="0"/>
                <a:ea typeface="Calibri" panose="020F0502020204030204" pitchFamily="34" charset="0"/>
                <a:cs typeface="Calibri" panose="020F0502020204030204" pitchFamily="34" charset="0"/>
              </a:rPr>
              <a:t>учествују у куповини када</a:t>
            </a:r>
            <a:r>
              <a:rPr lang="sr-Cyrl-RS" dirty="0">
                <a:latin typeface="Calibri" panose="020F0502020204030204" pitchFamily="34" charset="0"/>
                <a:ea typeface="Calibri" panose="020F0502020204030204" pitchFamily="34" charset="0"/>
                <a:cs typeface="Calibri" panose="020F0502020204030204" pitchFamily="34" charset="0"/>
              </a:rPr>
              <a:t> </a:t>
            </a:r>
            <a:r>
              <a:rPr lang="ru-RU" sz="1800" dirty="0">
                <a:effectLst/>
                <a:latin typeface="Calibri" panose="020F0502020204030204" pitchFamily="34" charset="0"/>
                <a:ea typeface="Calibri" panose="020F0502020204030204" pitchFamily="34" charset="0"/>
                <a:cs typeface="Calibri" panose="020F0502020204030204" pitchFamily="34" charset="0"/>
              </a:rPr>
              <a:t>нису упознати са продајним процедурама</a:t>
            </a:r>
            <a:r>
              <a:rPr lang="sr-Cyrl-RS" sz="1800" dirty="0">
                <a:effectLst/>
                <a:latin typeface="Calibri" panose="020F0502020204030204" pitchFamily="34" charset="0"/>
                <a:ea typeface="Calibri" panose="020F0502020204030204" pitchFamily="34" charset="0"/>
                <a:cs typeface="Calibri" panose="020F0502020204030204" pitchFamily="34" charset="0"/>
              </a:rPr>
              <a:t>.</a:t>
            </a:r>
            <a:r>
              <a:rPr lang="sr-Latn-RS" sz="1800" dirty="0">
                <a:effectLst/>
                <a:latin typeface="Calibri" panose="020F0502020204030204" pitchFamily="34" charset="0"/>
                <a:ea typeface="Calibri" panose="020F0502020204030204" pitchFamily="34" charset="0"/>
                <a:cs typeface="Calibri" panose="020F0502020204030204" pitchFamily="34" charset="0"/>
              </a:rPr>
              <a:t> </a:t>
            </a:r>
            <a:br>
              <a:rPr lang="sr-Latn-RS" sz="1800" dirty="0">
                <a:effectLst/>
                <a:latin typeface="Calibri" panose="020F0502020204030204" pitchFamily="34" charset="0"/>
                <a:ea typeface="Calibri" panose="020F0502020204030204" pitchFamily="34" charset="0"/>
                <a:cs typeface="Calibri" panose="020F0502020204030204" pitchFamily="34" charset="0"/>
              </a:rPr>
            </a:b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Latn-RS" sz="1800" dirty="0">
                <a:effectLst/>
                <a:latin typeface="Calibri" panose="020F0502020204030204" pitchFamily="34" charset="0"/>
                <a:ea typeface="Calibri" panose="020F0502020204030204" pitchFamily="34" charset="0"/>
                <a:cs typeface="Calibri" panose="020F0502020204030204" pitchFamily="34" charset="0"/>
              </a:rPr>
              <a:t>У поступку прикупљања понуда, понекад </a:t>
            </a:r>
            <a:r>
              <a:rPr lang="sr-Latn-RS" sz="1800" b="1" dirty="0">
                <a:effectLst/>
                <a:latin typeface="Calibri" panose="020F0502020204030204" pitchFamily="34" charset="0"/>
                <a:ea typeface="Calibri" panose="020F0502020204030204" pitchFamily="34" charset="0"/>
                <a:cs typeface="Calibri" panose="020F0502020204030204" pitchFamily="34" charset="0"/>
              </a:rPr>
              <a:t>купци не дају јасне или адекватне понуде</a:t>
            </a:r>
            <a:r>
              <a:rPr lang="sr-Cyrl-RS" sz="1800" b="1" dirty="0">
                <a:effectLst/>
                <a:latin typeface="Calibri" panose="020F0502020204030204" pitchFamily="34" charset="0"/>
                <a:ea typeface="Calibri" panose="020F0502020204030204" pitchFamily="34" charset="0"/>
                <a:cs typeface="Calibri" panose="020F0502020204030204" pitchFamily="34" charset="0"/>
              </a:rPr>
              <a:t>.</a:t>
            </a:r>
            <a:br>
              <a:rPr lang="sr-Latn-RS" sz="1800" dirty="0">
                <a:effectLst/>
                <a:latin typeface="Calibri" panose="020F0502020204030204" pitchFamily="34" charset="0"/>
                <a:ea typeface="Calibri" panose="020F0502020204030204" pitchFamily="34" charset="0"/>
                <a:cs typeface="Calibri" panose="020F0502020204030204" pitchFamily="34" charset="0"/>
              </a:rPr>
            </a:b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ru-RU" sz="1800" dirty="0">
                <a:effectLst/>
                <a:latin typeface="Calibri" panose="020F0502020204030204" pitchFamily="34" charset="0"/>
                <a:ea typeface="Calibri" panose="020F0502020204030204" pitchFamily="34" charset="0"/>
                <a:cs typeface="Calibri" panose="020F0502020204030204" pitchFamily="34" charset="0"/>
              </a:rPr>
              <a:t>На процес продаје често </a:t>
            </a:r>
            <a:r>
              <a:rPr lang="ru-RU" sz="1800" b="1" dirty="0">
                <a:effectLst/>
                <a:latin typeface="Calibri" panose="020F0502020204030204" pitchFamily="34" charset="0"/>
                <a:ea typeface="Calibri" panose="020F0502020204030204" pitchFamily="34" charset="0"/>
                <a:cs typeface="Calibri" panose="020F0502020204030204" pitchFamily="34" charset="0"/>
              </a:rPr>
              <a:t>приговарају</a:t>
            </a:r>
            <a:r>
              <a:rPr lang="ru-RU" sz="1800" dirty="0">
                <a:effectLst/>
                <a:latin typeface="Calibri" panose="020F0502020204030204" pitchFamily="34" charset="0"/>
                <a:ea typeface="Calibri" panose="020F0502020204030204" pitchFamily="34" charset="0"/>
                <a:cs typeface="Calibri" panose="020F0502020204030204" pitchFamily="34" charset="0"/>
              </a:rPr>
              <a:t> повериоци или учесници, те се покрећу и правни спорови и на тај начин се може продужити поступак уновчења имовине</a:t>
            </a:r>
            <a:r>
              <a:rPr lang="ru-RU" dirty="0">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403B2987-DB7D-EDCE-B085-3ABD9B9EF528}"/>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12290" name="Picture 2" descr="How Much Do Auctioneers Charge to Sell Land?">
            <a:extLst>
              <a:ext uri="{FF2B5EF4-FFF2-40B4-BE49-F238E27FC236}">
                <a16:creationId xmlns:a16="http://schemas.microsoft.com/office/drawing/2014/main" id="{83C8C856-1774-8258-A313-0E1E53AD1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856" y="357812"/>
            <a:ext cx="2461943" cy="140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9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4A24C-F1AE-5B28-D6FC-F4DF99A314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6E6D74-5C10-705B-7E8F-3A1B51362CF8}"/>
              </a:ext>
            </a:extLst>
          </p:cNvPr>
          <p:cNvSpPr txBox="1"/>
          <p:nvPr/>
        </p:nvSpPr>
        <p:spPr>
          <a:xfrm>
            <a:off x="838201" y="1305341"/>
            <a:ext cx="6523181"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Потенцијални проблеми – непосредна погодба</a:t>
            </a:r>
          </a:p>
        </p:txBody>
      </p:sp>
      <p:sp>
        <p:nvSpPr>
          <p:cNvPr id="13" name="TextBox 12">
            <a:extLst>
              <a:ext uri="{FF2B5EF4-FFF2-40B4-BE49-F238E27FC236}">
                <a16:creationId xmlns:a16="http://schemas.microsoft.com/office/drawing/2014/main" id="{31394362-417B-0615-496E-5B7C4D51430D}"/>
              </a:ext>
            </a:extLst>
          </p:cNvPr>
          <p:cNvSpPr txBox="1"/>
          <p:nvPr/>
        </p:nvSpPr>
        <p:spPr>
          <a:xfrm>
            <a:off x="838200" y="1861545"/>
            <a:ext cx="10515599" cy="3350597"/>
          </a:xfrm>
          <a:prstGeom prst="rect">
            <a:avLst/>
          </a:prstGeom>
          <a:noFill/>
          <a:ln w="3175">
            <a:solidFill>
              <a:schemeClr val="tx1"/>
            </a:solidFill>
          </a:ln>
        </p:spPr>
        <p:txBody>
          <a:bodyPr wrap="square" rtlCol="0">
            <a:spAutoFit/>
          </a:bodyPr>
          <a:lstStyle/>
          <a:p>
            <a:pPr>
              <a:lnSpc>
                <a:spcPct val="107000"/>
              </a:lnSpc>
              <a:spcAft>
                <a:spcPts val="800"/>
              </a:spcAft>
            </a:pPr>
            <a:r>
              <a:rPr lang="sr-Latn-RS" sz="1800" dirty="0">
                <a:effectLst/>
                <a:latin typeface="Calibri" panose="020F0502020204030204" pitchFamily="34" charset="0"/>
                <a:ea typeface="Calibri" panose="020F0502020204030204" pitchFamily="34" charset="0"/>
              </a:rPr>
              <a:t>Иако постој</a:t>
            </a:r>
            <a:r>
              <a:rPr lang="sr-Cyrl-RS" sz="1800" dirty="0">
                <a:effectLst/>
                <a:latin typeface="Calibri" panose="020F0502020204030204" pitchFamily="34" charset="0"/>
                <a:ea typeface="Calibri" panose="020F0502020204030204" pitchFamily="34" charset="0"/>
              </a:rPr>
              <a:t>и</a:t>
            </a:r>
            <a:r>
              <a:rPr lang="sr-Latn-RS" sz="1800" dirty="0">
                <a:effectLst/>
                <a:latin typeface="Calibri" panose="020F0502020204030204" pitchFamily="34" charset="0"/>
                <a:ea typeface="Calibri" panose="020F0502020204030204" pitchFamily="34" charset="0"/>
              </a:rPr>
              <a:t> законски оквир, </a:t>
            </a:r>
            <a:r>
              <a:rPr lang="sr-Cyrl-RS" sz="1800" dirty="0">
                <a:effectLst/>
                <a:latin typeface="Calibri" panose="020F0502020204030204" pitchFamily="34" charset="0"/>
                <a:ea typeface="Calibri" panose="020F0502020204030204" pitchFamily="34" charset="0"/>
              </a:rPr>
              <a:t>поступак </a:t>
            </a:r>
            <a:r>
              <a:rPr lang="sr-Latn-RS" sz="1800" dirty="0">
                <a:effectLst/>
                <a:latin typeface="Calibri" panose="020F0502020204030204" pitchFamily="34" charset="0"/>
                <a:ea typeface="Calibri" panose="020F0502020204030204" pitchFamily="34" charset="0"/>
              </a:rPr>
              <a:t>продаја непосредном погодбом </a:t>
            </a:r>
            <a:r>
              <a:rPr lang="sr-Cyrl-RS" dirty="0">
                <a:latin typeface="Calibri" panose="020F0502020204030204" pitchFamily="34" charset="0"/>
                <a:ea typeface="Calibri" panose="020F0502020204030204" pitchFamily="34" charset="0"/>
              </a:rPr>
              <a:t>је </a:t>
            </a:r>
            <a:r>
              <a:rPr lang="sr-Latn-RS" sz="1800" dirty="0">
                <a:effectLst/>
                <a:latin typeface="Calibri" panose="020F0502020204030204" pitchFamily="34" charset="0"/>
                <a:ea typeface="Calibri" panose="020F0502020204030204" pitchFamily="34" charset="0"/>
              </a:rPr>
              <a:t>мање формализован. Ово може довести до различитих интерпретација прописа и процедура, </a:t>
            </a:r>
            <a:r>
              <a:rPr lang="sr-Cyrl-RS" sz="1800" dirty="0">
                <a:effectLst/>
                <a:latin typeface="Calibri" panose="020F0502020204030204" pitchFamily="34" charset="0"/>
                <a:ea typeface="Calibri" panose="020F0502020204030204" pitchFamily="34" charset="0"/>
              </a:rPr>
              <a:t>односно </a:t>
            </a:r>
            <a:r>
              <a:rPr lang="sr-Latn-RS" sz="1800" dirty="0">
                <a:effectLst/>
                <a:latin typeface="Calibri" panose="020F0502020204030204" pitchFamily="34" charset="0"/>
                <a:ea typeface="Calibri" panose="020F0502020204030204" pitchFamily="34" charset="0"/>
              </a:rPr>
              <a:t>отвара могућност за </a:t>
            </a:r>
            <a:r>
              <a:rPr lang="sr-Cyrl-RS" sz="1800" dirty="0">
                <a:effectLst/>
                <a:latin typeface="Calibri" panose="020F0502020204030204" pitchFamily="34" charset="0"/>
                <a:ea typeface="Calibri" panose="020F0502020204030204" pitchFamily="34" charset="0"/>
              </a:rPr>
              <a:t>различита </a:t>
            </a:r>
            <a:r>
              <a:rPr lang="sr-Latn-RS" sz="1800" dirty="0">
                <a:effectLst/>
                <a:latin typeface="Calibri" panose="020F0502020204030204" pitchFamily="34" charset="0"/>
                <a:ea typeface="Calibri" panose="020F0502020204030204" pitchFamily="34" charset="0"/>
              </a:rPr>
              <a:t>правн</a:t>
            </a:r>
            <a:r>
              <a:rPr lang="sr-Cyrl-RS" sz="1800" dirty="0">
                <a:effectLst/>
                <a:latin typeface="Calibri" panose="020F0502020204030204" pitchFamily="34" charset="0"/>
                <a:ea typeface="Calibri" panose="020F0502020204030204" pitchFamily="34" charset="0"/>
              </a:rPr>
              <a:t>а тумачења, </a:t>
            </a:r>
            <a:r>
              <a:rPr lang="sr-Latn-RS" sz="1800" dirty="0">
                <a:effectLst/>
                <a:latin typeface="Calibri" panose="020F0502020204030204" pitchFamily="34" charset="0"/>
                <a:ea typeface="Calibri" panose="020F0502020204030204" pitchFamily="34" charset="0"/>
              </a:rPr>
              <a:t>што даље </a:t>
            </a:r>
            <a:r>
              <a:rPr lang="sr-Cyrl-RS" sz="1800" dirty="0">
                <a:effectLst/>
                <a:latin typeface="Calibri" panose="020F0502020204030204" pitchFamily="34" charset="0"/>
                <a:ea typeface="Calibri" panose="020F0502020204030204" pitchFamily="34" charset="0"/>
              </a:rPr>
              <a:t>може ис</a:t>
            </a:r>
            <a:r>
              <a:rPr lang="sr-Latn-RS" sz="1800" dirty="0">
                <a:effectLst/>
                <a:latin typeface="Calibri" panose="020F0502020204030204" pitchFamily="34" charset="0"/>
                <a:ea typeface="Calibri" panose="020F0502020204030204" pitchFamily="34" charset="0"/>
              </a:rPr>
              <a:t>комплик</a:t>
            </a:r>
            <a:r>
              <a:rPr lang="sr-Cyrl-RS" sz="1800" dirty="0">
                <a:effectLst/>
                <a:latin typeface="Calibri" panose="020F0502020204030204" pitchFamily="34" charset="0"/>
                <a:ea typeface="Calibri" panose="020F0502020204030204" pitchFamily="34" charset="0"/>
              </a:rPr>
              <a:t>овати</a:t>
            </a:r>
            <a:r>
              <a:rPr lang="sr-Latn-RS" sz="1800" dirty="0">
                <a:effectLst/>
                <a:latin typeface="Calibri" panose="020F0502020204030204" pitchFamily="34" charset="0"/>
                <a:ea typeface="Calibri" panose="020F0502020204030204" pitchFamily="34" charset="0"/>
              </a:rPr>
              <a:t> процес </a:t>
            </a:r>
            <a:r>
              <a:rPr lang="sr-Cyrl-RS" sz="1800" dirty="0">
                <a:effectLst/>
                <a:latin typeface="Calibri" panose="020F0502020204030204" pitchFamily="34" charset="0"/>
                <a:ea typeface="Calibri" panose="020F0502020204030204" pitchFamily="34" charset="0"/>
              </a:rPr>
              <a:t>продаје</a:t>
            </a:r>
            <a:r>
              <a:rPr lang="sr-Latn-RS" sz="1800" dirty="0">
                <a:effectLst/>
                <a:latin typeface="Calibri" panose="020F0502020204030204" pitchFamily="34" charset="0"/>
                <a:ea typeface="Calibri" panose="020F0502020204030204" pitchFamily="34" charset="0"/>
              </a:rPr>
              <a:t>.</a:t>
            </a:r>
            <a:endParaRPr lang="sr-Cyrl-RS" sz="1800" dirty="0">
              <a:effectLst/>
              <a:latin typeface="Calibri" panose="020F0502020204030204" pitchFamily="34" charset="0"/>
              <a:ea typeface="Calibri" panose="020F0502020204030204" pitchFamily="34" charset="0"/>
            </a:endParaRPr>
          </a:p>
          <a:p>
            <a:pPr>
              <a:lnSpc>
                <a:spcPct val="107000"/>
              </a:lnSpc>
              <a:spcAft>
                <a:spcPts val="800"/>
              </a:spcAft>
            </a:pPr>
            <a:r>
              <a:rPr lang="sr-Cyrl-RS" sz="1800" b="1" dirty="0">
                <a:effectLst/>
                <a:latin typeface="Calibri" panose="020F0502020204030204" pitchFamily="34" charset="0"/>
                <a:ea typeface="Calibri" panose="020F0502020204030204" pitchFamily="34" charset="0"/>
              </a:rPr>
              <a:t>- Н</a:t>
            </a:r>
            <a:r>
              <a:rPr lang="sr-Latn-RS" sz="1800" b="1" dirty="0">
                <a:effectLst/>
                <a:latin typeface="Calibri" panose="020F0502020204030204" pitchFamily="34" charset="0"/>
                <a:ea typeface="Calibri" panose="020F0502020204030204" pitchFamily="34" charset="0"/>
              </a:rPr>
              <a:t>едостатак транспарентности</a:t>
            </a:r>
            <a:r>
              <a:rPr lang="sr-Latn-RS" sz="1800" dirty="0">
                <a:effectLst/>
                <a:latin typeface="Calibri" panose="020F0502020204030204" pitchFamily="34" charset="0"/>
                <a:ea typeface="Calibri" panose="020F0502020204030204" pitchFamily="34" charset="0"/>
              </a:rPr>
              <a:t>. За разлику од </a:t>
            </a:r>
            <a:r>
              <a:rPr lang="sr-Cyrl-RS" sz="1800" dirty="0">
                <a:effectLst/>
                <a:latin typeface="Calibri" panose="020F0502020204030204" pitchFamily="34" charset="0"/>
                <a:ea typeface="Calibri" panose="020F0502020204030204" pitchFamily="34" charset="0"/>
              </a:rPr>
              <a:t>претходних</a:t>
            </a:r>
            <a:r>
              <a:rPr lang="sr-Latn-RS" sz="1800" dirty="0">
                <a:effectLst/>
                <a:latin typeface="Calibri" panose="020F0502020204030204" pitchFamily="34" charset="0"/>
                <a:ea typeface="Calibri" panose="020F0502020204030204" pitchFamily="34" charset="0"/>
              </a:rPr>
              <a:t>, овај начин продаје се често сматра мање јавним и склонијим манипулацијама. Постоји </a:t>
            </a:r>
            <a:r>
              <a:rPr lang="sr-Cyrl-RS" dirty="0">
                <a:latin typeface="Calibri" panose="020F0502020204030204" pitchFamily="34" charset="0"/>
                <a:ea typeface="Calibri" panose="020F0502020204030204" pitchFamily="34" charset="0"/>
              </a:rPr>
              <a:t>опасност</a:t>
            </a:r>
            <a:r>
              <a:rPr lang="sr-Latn-RS" sz="1800" dirty="0">
                <a:effectLst/>
                <a:latin typeface="Calibri" panose="020F0502020204030204" pitchFamily="34" charset="0"/>
                <a:ea typeface="Calibri" panose="020F0502020204030204" pitchFamily="34" charset="0"/>
              </a:rPr>
              <a:t> да стечајни управник или друге укључене стране фаворизују одређене купце, што може довести до корупције или нефер услова за остале учеснике.</a:t>
            </a:r>
            <a:endParaRPr lang="sr-Cyrl-RS" dirty="0">
              <a:latin typeface="Calibri" panose="020F0502020204030204" pitchFamily="34" charset="0"/>
              <a:ea typeface="Calibri" panose="020F0502020204030204" pitchFamily="34"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rPr>
              <a:t>- </a:t>
            </a:r>
            <a:r>
              <a:rPr lang="sr-Latn-RS" sz="1800" dirty="0">
                <a:effectLst/>
                <a:latin typeface="Calibri" panose="020F0502020204030204" pitchFamily="34" charset="0"/>
                <a:ea typeface="Calibri" panose="020F0502020204030204" pitchFamily="34" charset="0"/>
              </a:rPr>
              <a:t>Прода</a:t>
            </a:r>
            <a:r>
              <a:rPr lang="sr-Cyrl-RS" sz="1800" dirty="0">
                <a:effectLst/>
                <a:latin typeface="Calibri" panose="020F0502020204030204" pitchFamily="34" charset="0"/>
                <a:ea typeface="Calibri" panose="020F0502020204030204" pitchFamily="34" charset="0"/>
              </a:rPr>
              <a:t>ј</a:t>
            </a:r>
            <a:r>
              <a:rPr lang="sr-Latn-RS" sz="1800" dirty="0">
                <a:effectLst/>
                <a:latin typeface="Calibri" panose="020F0502020204030204" pitchFamily="34" charset="0"/>
                <a:ea typeface="Calibri" panose="020F0502020204030204" pitchFamily="34" charset="0"/>
              </a:rPr>
              <a:t>а непосредном погодбом често </a:t>
            </a:r>
            <a:r>
              <a:rPr lang="sr-Latn-RS" sz="1800" b="1" dirty="0">
                <a:effectLst/>
                <a:latin typeface="Calibri" panose="020F0502020204030204" pitchFamily="34" charset="0"/>
                <a:ea typeface="Calibri" panose="020F0502020204030204" pitchFamily="34" charset="0"/>
              </a:rPr>
              <a:t>ограничава број потенцијалних купаца</a:t>
            </a:r>
            <a:r>
              <a:rPr lang="sr-Latn-RS" sz="1800" dirty="0">
                <a:effectLst/>
                <a:latin typeface="Calibri" panose="020F0502020204030204" pitchFamily="34" charset="0"/>
                <a:ea typeface="Calibri" panose="020F0502020204030204" pitchFamily="34" charset="0"/>
              </a:rPr>
              <a:t>, јер не постоји отворени процес који омогућава већем броју заинтересованих страна да учествују у куповини.</a:t>
            </a:r>
            <a:endParaRPr lang="sr-Cyrl-RS" sz="1800" dirty="0">
              <a:effectLst/>
              <a:latin typeface="Calibri" panose="020F0502020204030204" pitchFamily="34" charset="0"/>
              <a:ea typeface="Calibri" panose="020F0502020204030204" pitchFamily="34"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rPr>
              <a:t>- </a:t>
            </a:r>
            <a:r>
              <a:rPr lang="sr-Latn-RS" sz="1800" dirty="0">
                <a:effectLst/>
                <a:latin typeface="Calibri" panose="020F0502020204030204" pitchFamily="34" charset="0"/>
                <a:ea typeface="Calibri" panose="020F0502020204030204" pitchFamily="34" charset="0"/>
              </a:rPr>
              <a:t>Процес продаје непосредном погодбом често </a:t>
            </a:r>
            <a:r>
              <a:rPr lang="sr-Latn-RS" sz="1800" b="1" dirty="0">
                <a:effectLst/>
                <a:latin typeface="Calibri" panose="020F0502020204030204" pitchFamily="34" charset="0"/>
                <a:ea typeface="Calibri" panose="020F0502020204030204" pitchFamily="34" charset="0"/>
              </a:rPr>
              <a:t>није под истим нивоом надзора</a:t>
            </a:r>
            <a:r>
              <a:rPr lang="sr-Latn-RS" sz="1800" dirty="0">
                <a:effectLst/>
                <a:latin typeface="Calibri" panose="020F0502020204030204" pitchFamily="34" charset="0"/>
                <a:ea typeface="Calibri" panose="020F0502020204030204" pitchFamily="34" charset="0"/>
              </a:rPr>
              <a:t> као други облици продаје у стечајном поступку.</a:t>
            </a:r>
            <a:endParaRPr lang="sr-Cyrl-RS" sz="1800" dirty="0">
              <a:effectLst/>
              <a:latin typeface="Calibri" panose="020F0502020204030204" pitchFamily="34" charset="0"/>
              <a:ea typeface="Calibri" panose="020F0502020204030204" pitchFamily="34" charset="0"/>
            </a:endParaRPr>
          </a:p>
        </p:txBody>
      </p:sp>
      <p:sp>
        <p:nvSpPr>
          <p:cNvPr id="7" name="Text Placeholder 2">
            <a:extLst>
              <a:ext uri="{FF2B5EF4-FFF2-40B4-BE49-F238E27FC236}">
                <a16:creationId xmlns:a16="http://schemas.microsoft.com/office/drawing/2014/main" id="{10532F50-15B6-BDE0-298D-DB0DB8A8F637}"/>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3" name="Picture 2" descr="Young man and woman are sitting at the table vector">
            <a:extLst>
              <a:ext uri="{FF2B5EF4-FFF2-40B4-BE49-F238E27FC236}">
                <a16:creationId xmlns:a16="http://schemas.microsoft.com/office/drawing/2014/main" id="{09224ABA-F9FB-641A-8B61-D74C5ED94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97" y="438631"/>
            <a:ext cx="1889702" cy="133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93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AE79E-CD18-B445-A111-085AE103F1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B58963-17A4-4889-017F-EB80053440F2}"/>
              </a:ext>
            </a:extLst>
          </p:cNvPr>
          <p:cNvSpPr txBox="1"/>
          <p:nvPr/>
        </p:nvSpPr>
        <p:spPr>
          <a:xfrm>
            <a:off x="838201" y="1305341"/>
            <a:ext cx="7086599"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Одлуке које доноси стечајни управник</a:t>
            </a:r>
          </a:p>
        </p:txBody>
      </p:sp>
      <p:sp>
        <p:nvSpPr>
          <p:cNvPr id="13" name="TextBox 12">
            <a:extLst>
              <a:ext uri="{FF2B5EF4-FFF2-40B4-BE49-F238E27FC236}">
                <a16:creationId xmlns:a16="http://schemas.microsoft.com/office/drawing/2014/main" id="{75226FCE-025A-74AD-CA70-0B86B815D065}"/>
              </a:ext>
            </a:extLst>
          </p:cNvPr>
          <p:cNvSpPr txBox="1"/>
          <p:nvPr/>
        </p:nvSpPr>
        <p:spPr>
          <a:xfrm>
            <a:off x="838200" y="1861545"/>
            <a:ext cx="10515599" cy="3863558"/>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Утицај стечајног управника на продају огледа се у следећем:</a:t>
            </a: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Даје одговор на питање </a:t>
            </a:r>
            <a:r>
              <a:rPr lang="sr-Cyrl-RS" sz="1800" b="1" dirty="0">
                <a:effectLst/>
                <a:latin typeface="Calibri" panose="020F0502020204030204" pitchFamily="34" charset="0"/>
                <a:ea typeface="Calibri" panose="020F0502020204030204" pitchFamily="34" charset="0"/>
                <a:cs typeface="Calibri" panose="020F0502020204030204" pitchFamily="34" charset="0"/>
              </a:rPr>
              <a:t>којом методом ће се продавати</a:t>
            </a:r>
            <a:r>
              <a:rPr lang="sr-Cyrl-RS" sz="1800" dirty="0">
                <a:effectLst/>
                <a:latin typeface="Calibri" panose="020F0502020204030204" pitchFamily="34" charset="0"/>
                <a:ea typeface="Calibri" panose="020F0502020204030204" pitchFamily="34" charset="0"/>
                <a:cs typeface="Calibri" panose="020F0502020204030204" pitchFamily="34" charset="0"/>
              </a:rPr>
              <a:t> (пример: да ли ће ићи продаја путем јавног надметања или јавним прикупљањем понуда)</a:t>
            </a: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Одређује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место</a:t>
            </a:r>
            <a:r>
              <a:rPr lang="sr-Cyrl-RS" sz="1800" dirty="0">
                <a:effectLst/>
                <a:latin typeface="Calibri" panose="020F0502020204030204" pitchFamily="34" charset="0"/>
                <a:ea typeface="Calibri" panose="020F0502020204030204" pitchFamily="34" charset="0"/>
                <a:cs typeface="Calibri" panose="020F0502020204030204" pitchFamily="34" charset="0"/>
              </a:rPr>
              <a:t> одржавања продаје</a:t>
            </a:r>
            <a:endParaRPr lang="sr-Cyrl-RS"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Одређује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време</a:t>
            </a:r>
            <a:r>
              <a:rPr lang="sr-Cyrl-RS" sz="1800" dirty="0">
                <a:effectLst/>
                <a:latin typeface="Calibri" panose="020F0502020204030204" pitchFamily="34" charset="0"/>
                <a:ea typeface="Calibri" panose="020F0502020204030204" pitchFamily="34" charset="0"/>
                <a:cs typeface="Calibri" panose="020F0502020204030204" pitchFamily="34" charset="0"/>
              </a:rPr>
              <a:t> одржавања продаје </a:t>
            </a:r>
            <a:endParaRPr lang="sr-Cyrl-RS"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Одређује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цену продајне документације</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sr-Cyrl-RS"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Одређује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висину корака на лицитацији</a:t>
            </a: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Одређује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процедура регистровања и вођења јавног надметања</a:t>
            </a: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Одређује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начин оглашавања</a:t>
            </a:r>
          </a:p>
          <a:p>
            <a:pPr marL="285750" lvl="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cs typeface="Calibri" panose="020F0502020204030204" pitchFamily="34" charset="0"/>
              </a:rPr>
              <a:t>Доноси </a:t>
            </a:r>
            <a:r>
              <a:rPr lang="sr-Cyrl-RS" sz="1800" b="1" dirty="0">
                <a:effectLst/>
                <a:latin typeface="Calibri" panose="020F0502020204030204" pitchFamily="34" charset="0"/>
                <a:ea typeface="Calibri" panose="020F0502020204030204" pitchFamily="34" charset="0"/>
                <a:cs typeface="Calibri" panose="020F0502020204030204" pitchFamily="34" charset="0"/>
              </a:rPr>
              <a:t>остале одлуке</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16FAE597-5F08-95BA-8D97-139F285C2F2A}"/>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16386" name="Picture 2" descr="Do we feel free when we make hard decisions? A psychological perspective on  feelings of freedom in decision-making - Research Outreach">
            <a:extLst>
              <a:ext uri="{FF2B5EF4-FFF2-40B4-BE49-F238E27FC236}">
                <a16:creationId xmlns:a16="http://schemas.microsoft.com/office/drawing/2014/main" id="{BD87195A-2550-BA43-0AAC-434477F54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127" y="418113"/>
            <a:ext cx="1618672" cy="13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7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13499-B7AA-3EE0-4191-897A944290DE}"/>
              </a:ext>
            </a:extLst>
          </p:cNvPr>
          <p:cNvSpPr txBox="1"/>
          <p:nvPr/>
        </p:nvSpPr>
        <p:spPr>
          <a:xfrm>
            <a:off x="838201" y="1305341"/>
            <a:ext cx="8324272"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Процена</a:t>
            </a:r>
            <a:r>
              <a:rPr lang="sr-Cyrl-RS" sz="2400" b="1" kern="0" dirty="0">
                <a:effectLst/>
                <a:ea typeface="Calibri" panose="020F0502020204030204" pitchFamily="34" charset="0"/>
                <a:cs typeface="Times New Roman" panose="02020603050405020304" pitchFamily="18" charset="0"/>
              </a:rPr>
              <a:t> </a:t>
            </a:r>
          </a:p>
        </p:txBody>
      </p:sp>
      <p:sp>
        <p:nvSpPr>
          <p:cNvPr id="13" name="TextBox 12">
            <a:extLst>
              <a:ext uri="{FF2B5EF4-FFF2-40B4-BE49-F238E27FC236}">
                <a16:creationId xmlns:a16="http://schemas.microsoft.com/office/drawing/2014/main" id="{FA03884C-71E9-6A0C-6E8D-981BEC8D3AD0}"/>
              </a:ext>
            </a:extLst>
          </p:cNvPr>
          <p:cNvSpPr txBox="1"/>
          <p:nvPr/>
        </p:nvSpPr>
        <p:spPr>
          <a:xfrm>
            <a:off x="838199" y="1767006"/>
            <a:ext cx="10515597" cy="4661469"/>
          </a:xfrm>
          <a:prstGeom prst="rect">
            <a:avLst/>
          </a:prstGeom>
          <a:noFill/>
          <a:ln w="3175">
            <a:solidFill>
              <a:schemeClr val="tx1"/>
            </a:solidFill>
          </a:ln>
        </p:spPr>
        <p:txBody>
          <a:bodyPr wrap="square" rtlCol="0">
            <a:spAutoFit/>
          </a:bodyPr>
          <a:lstStyle/>
          <a:p>
            <a:pPr>
              <a:lnSpc>
                <a:spcPct val="107000"/>
              </a:lnSpc>
              <a:spcAft>
                <a:spcPts val="800"/>
              </a:spcAft>
            </a:pPr>
            <a:r>
              <a:rPr lang="sr-Cyrl-RS" b="1" dirty="0">
                <a:latin typeface="Calibri" panose="020F0502020204030204" pitchFamily="34" charset="0"/>
                <a:ea typeface="Calibri" panose="020F0502020204030204" pitchFamily="34" charset="0"/>
                <a:cs typeface="Calibri" panose="020F0502020204030204" pitchFamily="34" charset="0"/>
              </a:rPr>
              <a:t>Р</a:t>
            </a:r>
            <a:r>
              <a:rPr lang="sr-Cyrl-RS" sz="1800" b="1" dirty="0">
                <a:effectLst/>
                <a:latin typeface="Calibri" panose="020F0502020204030204" pitchFamily="34" charset="0"/>
                <a:ea typeface="Calibri" panose="020F0502020204030204" pitchFamily="34" charset="0"/>
                <a:cs typeface="Calibri" panose="020F0502020204030204" pitchFamily="34" charset="0"/>
              </a:rPr>
              <a:t>едослед</a:t>
            </a:r>
            <a:r>
              <a:rPr lang="sr-Cyrl-RS" sz="1800" dirty="0">
                <a:effectLst/>
                <a:latin typeface="Calibri" panose="020F0502020204030204" pitchFamily="34" charset="0"/>
                <a:ea typeface="Calibri" panose="020F0502020204030204" pitchFamily="34" charset="0"/>
                <a:cs typeface="Calibri" panose="020F0502020204030204" pitchFamily="34" charset="0"/>
              </a:rPr>
              <a:t> корака до продаје имовине стечајног дужника:</a:t>
            </a: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П</a:t>
            </a:r>
            <a:r>
              <a:rPr lang="sr-Cyrl-RS" sz="1800" dirty="0">
                <a:effectLst/>
                <a:latin typeface="Calibri" panose="020F0502020204030204" pitchFamily="34" charset="0"/>
                <a:ea typeface="Calibri" panose="020F0502020204030204" pitchFamily="34" charset="0"/>
                <a:cs typeface="Calibri" panose="020F0502020204030204" pitchFamily="34" charset="0"/>
              </a:rPr>
              <a:t>роцена - метод продаје - канал продаје - маркетинг - закључење уговора о купопродаји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Пре позива и комуникације са проценитељима, треба:</a:t>
            </a: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dirty="0">
                <a:effectLst/>
                <a:latin typeface="Calibri" panose="020F0502020204030204" pitchFamily="34" charset="0"/>
                <a:ea typeface="Calibri" panose="020F0502020204030204" pitchFamily="34" charset="0"/>
                <a:cs typeface="Calibri" panose="020F0502020204030204" pitchFamily="34" charset="0"/>
              </a:rPr>
              <a:t>покупи</a:t>
            </a:r>
            <a:r>
              <a:rPr lang="sr-Cyrl-RS" dirty="0">
                <a:latin typeface="Calibri" panose="020F0502020204030204" pitchFamily="34" charset="0"/>
                <a:ea typeface="Calibri" panose="020F0502020204030204" pitchFamily="34" charset="0"/>
                <a:cs typeface="Calibri" panose="020F0502020204030204" pitchFamily="34" charset="0"/>
              </a:rPr>
              <a:t>ти</a:t>
            </a:r>
            <a:r>
              <a:rPr lang="sr-Cyrl-RS" sz="1800" dirty="0">
                <a:effectLst/>
                <a:latin typeface="Calibri" panose="020F0502020204030204" pitchFamily="34" charset="0"/>
                <a:ea typeface="Calibri" panose="020F0502020204030204" pitchFamily="34" charset="0"/>
                <a:cs typeface="Calibri" panose="020F0502020204030204" pitchFamily="34" charset="0"/>
              </a:rPr>
              <a:t> сву релевантну </a:t>
            </a:r>
            <a:r>
              <a:rPr lang="sr-Cyrl-RS" sz="1800" b="1" dirty="0">
                <a:effectLst/>
                <a:latin typeface="Calibri" panose="020F0502020204030204" pitchFamily="34" charset="0"/>
                <a:ea typeface="Calibri" panose="020F0502020204030204" pitchFamily="34" charset="0"/>
                <a:cs typeface="Calibri" panose="020F0502020204030204" pitchFamily="34" charset="0"/>
              </a:rPr>
              <a:t>документацију</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b="1" dirty="0">
                <a:effectLst/>
                <a:latin typeface="Calibri" panose="020F0502020204030204" pitchFamily="34" charset="0"/>
                <a:ea typeface="Calibri" panose="020F0502020204030204" pitchFamily="34" charset="0"/>
                <a:cs typeface="Calibri" panose="020F0502020204030204" pitchFamily="34" charset="0"/>
              </a:rPr>
              <a:t>информације</a:t>
            </a:r>
            <a:r>
              <a:rPr lang="sr-Cyrl-RS" sz="1800" dirty="0">
                <a:effectLst/>
                <a:latin typeface="Calibri" panose="020F0502020204030204" pitchFamily="34" charset="0"/>
                <a:ea typeface="Calibri" panose="020F0502020204030204" pitchFamily="34" charset="0"/>
                <a:cs typeface="Calibri" panose="020F0502020204030204" pitchFamily="34" charset="0"/>
              </a:rPr>
              <a:t> из интерних и екстерних извора</a:t>
            </a:r>
          </a:p>
          <a:p>
            <a:pPr>
              <a:lnSpc>
                <a:spcPct val="107000"/>
              </a:lnSpc>
              <a:spcAft>
                <a:spcPts val="800"/>
              </a:spcAft>
            </a:pPr>
            <a:endParaRPr lang="sr-Cyrl-R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Лиценцирани проценитељ* или вештак** - утврђује ликвидациону вредност имовине.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a:t>
            </a:r>
            <a:r>
              <a:rPr lang="sr-Cyrl-RS" sz="1800" dirty="0">
                <a:effectLst/>
                <a:latin typeface="Calibri" panose="020F0502020204030204" pitchFamily="34" charset="0"/>
                <a:ea typeface="Calibri" panose="020F0502020204030204" pitchFamily="34" charset="0"/>
                <a:cs typeface="Calibri" panose="020F0502020204030204" pitchFamily="34" charset="0"/>
              </a:rPr>
              <a:t>процена вредности </a:t>
            </a:r>
            <a:r>
              <a:rPr lang="sr-Cyrl-RS" sz="1800" b="1" dirty="0">
                <a:effectLst/>
                <a:latin typeface="Calibri" panose="020F0502020204030204" pitchFamily="34" charset="0"/>
                <a:ea typeface="Calibri" panose="020F0502020204030204" pitchFamily="34" charset="0"/>
                <a:cs typeface="Calibri" panose="020F0502020204030204" pitchFamily="34" charset="0"/>
              </a:rPr>
              <a:t>непокретне имовине </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a:t>
            </a:r>
            <a:r>
              <a:rPr lang="sr-Latn-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dirty="0">
                <a:effectLst/>
                <a:latin typeface="Calibri" panose="020F0502020204030204" pitchFamily="34" charset="0"/>
                <a:ea typeface="Calibri" panose="020F0502020204030204" pitchFamily="34" charset="0"/>
                <a:cs typeface="Calibri" panose="020F0502020204030204" pitchFamily="34" charset="0"/>
              </a:rPr>
              <a:t>процена вредности </a:t>
            </a:r>
            <a:r>
              <a:rPr lang="sr-Cyrl-RS" sz="1800" b="1" dirty="0">
                <a:effectLst/>
                <a:latin typeface="Calibri" panose="020F0502020204030204" pitchFamily="34" charset="0"/>
                <a:ea typeface="Calibri" panose="020F0502020204030204" pitchFamily="34" charset="0"/>
                <a:cs typeface="Calibri" panose="020F0502020204030204" pitchFamily="34" charset="0"/>
              </a:rPr>
              <a:t>покретне имовине </a:t>
            </a:r>
            <a:r>
              <a:rPr lang="sr-Cyrl-RS" sz="1800" dirty="0">
                <a:effectLst/>
                <a:latin typeface="Calibri" panose="020F0502020204030204" pitchFamily="34" charset="0"/>
                <a:ea typeface="Calibri" panose="020F0502020204030204" pitchFamily="34" charset="0"/>
                <a:cs typeface="Calibri" panose="020F0502020204030204" pitchFamily="34" charset="0"/>
              </a:rPr>
              <a:t>веће вредности коју чини опрема, залихе, удели или акције у другим правним лицима, уметничка дела, хартије од вредности и друге покретне ствари веће вредности. </a:t>
            </a: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Процену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преостале имовине </a:t>
            </a:r>
            <a:r>
              <a:rPr lang="sr-Cyrl-RS" sz="1800" dirty="0">
                <a:effectLst/>
                <a:latin typeface="Calibri" panose="020F0502020204030204" pitchFamily="34" charset="0"/>
                <a:ea typeface="Calibri" panose="020F0502020204030204" pitchFamily="34" charset="0"/>
                <a:cs typeface="Calibri" panose="020F0502020204030204" pitchFamily="34" charset="0"/>
              </a:rPr>
              <a:t>стечајног дужника може вршити стечајни управник.</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309B1209-AB1C-AE1E-D510-0D1606D280EA}"/>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8" name="Picture 2" descr="Real Estate Appraisal Vector Images (over 810)">
            <a:extLst>
              <a:ext uri="{FF2B5EF4-FFF2-40B4-BE49-F238E27FC236}">
                <a16:creationId xmlns:a16="http://schemas.microsoft.com/office/drawing/2014/main" id="{90230103-CEA4-2D66-615F-A13C4396D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624" y="625738"/>
            <a:ext cx="2029175" cy="114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2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D749D-2418-7043-E657-5366967B37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2A36CB-668B-2FE3-1100-0BC38974D216}"/>
              </a:ext>
            </a:extLst>
          </p:cNvPr>
          <p:cNvSpPr txBox="1"/>
          <p:nvPr/>
        </p:nvSpPr>
        <p:spPr>
          <a:xfrm>
            <a:off x="838201" y="1305341"/>
            <a:ext cx="8470971"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Продаја специфичне врсте имовине – продаја кварљиве робе</a:t>
            </a:r>
          </a:p>
        </p:txBody>
      </p:sp>
      <p:sp>
        <p:nvSpPr>
          <p:cNvPr id="13" name="TextBox 12">
            <a:extLst>
              <a:ext uri="{FF2B5EF4-FFF2-40B4-BE49-F238E27FC236}">
                <a16:creationId xmlns:a16="http://schemas.microsoft.com/office/drawing/2014/main" id="{4E45A588-B296-AA13-C0B9-17896B98D07E}"/>
              </a:ext>
            </a:extLst>
          </p:cNvPr>
          <p:cNvSpPr txBox="1"/>
          <p:nvPr/>
        </p:nvSpPr>
        <p:spPr>
          <a:xfrm>
            <a:off x="838200" y="1861545"/>
            <a:ext cx="10515599" cy="2455288"/>
          </a:xfrm>
          <a:prstGeom prst="rect">
            <a:avLst/>
          </a:prstGeom>
          <a:noFill/>
          <a:ln w="3175">
            <a:solidFill>
              <a:schemeClr val="tx1"/>
            </a:solidFill>
          </a:ln>
        </p:spPr>
        <p:txBody>
          <a:bodyPr wrap="square" rtlCol="0">
            <a:spAutoFit/>
          </a:bodyPr>
          <a:lstStyle/>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Продаја у складу са чланом 137 Закона о стечају, односи се на робу која је подложна лаком кварењу.  </a:t>
            </a:r>
            <a:r>
              <a:rPr lang="sr-Latn-RS" sz="1800" i="1" dirty="0">
                <a:effectLst/>
                <a:latin typeface="Calibri" panose="020F0502020204030204" pitchFamily="34" charset="0"/>
                <a:ea typeface="Calibri" panose="020F0502020204030204" pitchFamily="34" charset="0"/>
                <a:cs typeface="Calibri" panose="020F0502020204030204" pitchFamily="34" charset="0"/>
              </a:rPr>
              <a:t>Стечајни управник код ове продаје </a:t>
            </a:r>
            <a:r>
              <a:rPr lang="sr-Latn-RS" sz="1800" b="1" i="1" dirty="0">
                <a:effectLst/>
                <a:latin typeface="Calibri" panose="020F0502020204030204" pitchFamily="34" charset="0"/>
                <a:ea typeface="Calibri" panose="020F0502020204030204" pitchFamily="34" charset="0"/>
                <a:cs typeface="Calibri" panose="020F0502020204030204" pitchFamily="34" charset="0"/>
              </a:rPr>
              <a:t>није дужан да спроведе поступак продаје из члана 133. </a:t>
            </a:r>
            <a:r>
              <a:rPr lang="sr-Cyrl-RS" sz="1800" b="1" i="1" dirty="0">
                <a:effectLst/>
                <a:latin typeface="Calibri" panose="020F0502020204030204" pitchFamily="34" charset="0"/>
                <a:ea typeface="Calibri" panose="020F0502020204030204" pitchFamily="34" charset="0"/>
                <a:cs typeface="Calibri" panose="020F0502020204030204" pitchFamily="34" charset="0"/>
              </a:rPr>
              <a:t>Закона о стечају</a:t>
            </a:r>
            <a:r>
              <a:rPr lang="sr-Cyrl-RS"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Другим речима, стечајни управник има </a:t>
            </a:r>
            <a:r>
              <a:rPr lang="sr-Cyrl-RS" sz="1800" b="1" i="1" dirty="0">
                <a:effectLst/>
                <a:latin typeface="Calibri" panose="020F0502020204030204" pitchFamily="34" charset="0"/>
                <a:ea typeface="Calibri" panose="020F0502020204030204" pitchFamily="34" charset="0"/>
                <a:cs typeface="Calibri" panose="020F0502020204030204" pitchFamily="34" charset="0"/>
              </a:rPr>
              <a:t>једину обавезу да обавести стечајног судију</a:t>
            </a:r>
            <a:r>
              <a:rPr lang="sr-Cyrl-RS" sz="1800" i="1" dirty="0">
                <a:effectLst/>
                <a:latin typeface="Calibri" panose="020F0502020204030204" pitchFamily="34" charset="0"/>
                <a:ea typeface="Calibri" panose="020F0502020204030204" pitchFamily="34" charset="0"/>
                <a:cs typeface="Calibri" panose="020F0502020204030204" pitchFamily="34" charset="0"/>
              </a:rPr>
              <a:t> о намераваној продаји а стечајни судија да донесе закључак о уновчењу кварљиве робе у року од 24 часа</a:t>
            </a:r>
            <a:r>
              <a:rPr lang="sr-Latn-RS" sz="1800" i="1"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sr-Latn-RS" sz="1800" dirty="0">
                <a:effectLst/>
                <a:latin typeface="Calibri" panose="020F0502020204030204" pitchFamily="34" charset="0"/>
                <a:ea typeface="Calibri" panose="020F0502020204030204" pitchFamily="34" charset="0"/>
              </a:rPr>
              <a:t>Кварљива роба, </a:t>
            </a:r>
            <a:r>
              <a:rPr lang="sr-Latn-RS" sz="1800" u="sng" dirty="0">
                <a:effectLst/>
                <a:latin typeface="Calibri" panose="020F0502020204030204" pitchFamily="34" charset="0"/>
                <a:ea typeface="Calibri" panose="020F0502020204030204" pitchFamily="34" charset="0"/>
              </a:rPr>
              <a:t>захтева брз и ефикасан поступак продаје</a:t>
            </a:r>
            <a:r>
              <a:rPr lang="sr-Latn-RS" sz="1800" dirty="0">
                <a:effectLst/>
                <a:latin typeface="Calibri" panose="020F0502020204030204" pitchFamily="34" charset="0"/>
                <a:ea typeface="Calibri" panose="020F0502020204030204" pitchFamily="34" charset="0"/>
              </a:rPr>
              <a:t> како би се избегли губици. </a:t>
            </a:r>
          </a:p>
        </p:txBody>
      </p:sp>
      <p:sp>
        <p:nvSpPr>
          <p:cNvPr id="7" name="Text Placeholder 2">
            <a:extLst>
              <a:ext uri="{FF2B5EF4-FFF2-40B4-BE49-F238E27FC236}">
                <a16:creationId xmlns:a16="http://schemas.microsoft.com/office/drawing/2014/main" id="{8660D9A4-64FB-4749-B580-1C3EAF557F38}"/>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17410" name="Picture 2" descr="Perishable Food Images – Browse 20,326 Stock Photos, Vectors, and Video |  Adobe Stock">
            <a:extLst>
              <a:ext uri="{FF2B5EF4-FFF2-40B4-BE49-F238E27FC236}">
                <a16:creationId xmlns:a16="http://schemas.microsoft.com/office/drawing/2014/main" id="{06AB937B-C8B7-E229-6FAF-18C4E88AC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509" y="517754"/>
            <a:ext cx="1877290" cy="124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69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2F0A-5047-A4EC-4DF0-434AE5DB9B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82CC0D-F007-F0F1-80EB-3F9B4380EB99}"/>
              </a:ext>
            </a:extLst>
          </p:cNvPr>
          <p:cNvSpPr txBox="1"/>
          <p:nvPr/>
        </p:nvSpPr>
        <p:spPr>
          <a:xfrm>
            <a:off x="838201" y="1305341"/>
            <a:ext cx="8527472"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Најчешћи проблеми – продаја кварљиве робе</a:t>
            </a:r>
          </a:p>
        </p:txBody>
      </p:sp>
      <p:sp>
        <p:nvSpPr>
          <p:cNvPr id="13" name="TextBox 12">
            <a:extLst>
              <a:ext uri="{FF2B5EF4-FFF2-40B4-BE49-F238E27FC236}">
                <a16:creationId xmlns:a16="http://schemas.microsoft.com/office/drawing/2014/main" id="{651F4854-3661-E332-A358-340AF31477BF}"/>
              </a:ext>
            </a:extLst>
          </p:cNvPr>
          <p:cNvSpPr txBox="1"/>
          <p:nvPr/>
        </p:nvSpPr>
        <p:spPr>
          <a:xfrm>
            <a:off x="838200" y="1861545"/>
            <a:ext cx="10515599" cy="3658374"/>
          </a:xfrm>
          <a:prstGeom prst="rect">
            <a:avLst/>
          </a:prstGeom>
          <a:noFill/>
          <a:ln w="3175">
            <a:solidFill>
              <a:schemeClr val="tx1"/>
            </a:solidFill>
          </a:ln>
        </p:spPr>
        <p:txBody>
          <a:bodyPr wrap="square" rtlCol="0">
            <a:spAutoFit/>
          </a:bodyPr>
          <a:lstStyle/>
          <a:p>
            <a:pPr marL="285750" indent="-285750">
              <a:lnSpc>
                <a:spcPct val="107000"/>
              </a:lnSpc>
              <a:spcAft>
                <a:spcPts val="800"/>
              </a:spcAft>
              <a:buFontTx/>
              <a:buChar char="-"/>
            </a:pPr>
            <a:r>
              <a:rPr lang="sr-Latn-RS" sz="1800" dirty="0">
                <a:effectLst/>
                <a:latin typeface="Calibri" panose="020F0502020204030204" pitchFamily="34" charset="0"/>
                <a:ea typeface="Calibri" panose="020F0502020204030204" pitchFamily="34" charset="0"/>
              </a:rPr>
              <a:t>Главни проблем код кварљиве робе је </a:t>
            </a:r>
            <a:r>
              <a:rPr lang="sr-Latn-RS" sz="1800" b="1" dirty="0">
                <a:effectLst/>
                <a:latin typeface="Calibri" panose="020F0502020204030204" pitchFamily="34" charset="0"/>
                <a:ea typeface="Calibri" panose="020F0502020204030204" pitchFamily="34" charset="0"/>
              </a:rPr>
              <a:t>кратак рок трајања</a:t>
            </a:r>
            <a:r>
              <a:rPr lang="sr-Latn-RS" sz="1800" dirty="0">
                <a:effectLst/>
                <a:latin typeface="Calibri" panose="020F0502020204030204" pitchFamily="34" charset="0"/>
                <a:ea typeface="Calibri" panose="020F0502020204030204" pitchFamily="34" charset="0"/>
              </a:rPr>
              <a:t>.</a:t>
            </a:r>
            <a:endParaRPr lang="sr-Cyrl-RS"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Tx/>
              <a:buChar char="-"/>
            </a:pPr>
            <a:r>
              <a:rPr lang="sr-Cyrl-RS" sz="1800" dirty="0">
                <a:effectLst/>
                <a:latin typeface="Calibri" panose="020F0502020204030204" pitchFamily="34" charset="0"/>
                <a:ea typeface="Calibri" panose="020F0502020204030204" pitchFamily="34" charset="0"/>
              </a:rPr>
              <a:t>Смањен број понуда ако робу</a:t>
            </a:r>
            <a:r>
              <a:rPr lang="sr-Latn-RS" sz="1800" dirty="0">
                <a:effectLst/>
                <a:latin typeface="Calibri" panose="020F0502020204030204" pitchFamily="34" charset="0"/>
                <a:ea typeface="Calibri" panose="020F0502020204030204" pitchFamily="34" charset="0"/>
              </a:rPr>
              <a:t> </a:t>
            </a:r>
            <a:r>
              <a:rPr lang="sr-Latn-RS" sz="1800" b="1" dirty="0">
                <a:effectLst/>
                <a:latin typeface="Calibri" panose="020F0502020204030204" pitchFamily="34" charset="0"/>
                <a:ea typeface="Calibri" panose="020F0502020204030204" pitchFamily="34" charset="0"/>
              </a:rPr>
              <a:t>не могу на време искористити</a:t>
            </a:r>
            <a:r>
              <a:rPr lang="sr-Cyrl-RS" sz="1800" b="1" dirty="0">
                <a:effectLst/>
                <a:latin typeface="Calibri" panose="020F0502020204030204" pitchFamily="34" charset="0"/>
                <a:ea typeface="Calibri" panose="020F0502020204030204" pitchFamily="34" charset="0"/>
              </a:rPr>
              <a:t> и</a:t>
            </a:r>
            <a:r>
              <a:rPr lang="sr-Latn-RS" sz="1800" b="1" dirty="0">
                <a:effectLst/>
                <a:latin typeface="Calibri" panose="020F0502020204030204" pitchFamily="34" charset="0"/>
                <a:ea typeface="Calibri" panose="020F0502020204030204" pitchFamily="34" charset="0"/>
              </a:rPr>
              <a:t>ли продати</a:t>
            </a:r>
            <a:r>
              <a:rPr lang="sr-Latn-RS" sz="1800" dirty="0">
                <a:effectLst/>
                <a:latin typeface="Calibri" panose="020F0502020204030204" pitchFamily="34" charset="0"/>
                <a:ea typeface="Calibri" panose="020F0502020204030204" pitchFamily="34" charset="0"/>
              </a:rPr>
              <a:t>.</a:t>
            </a:r>
            <a:endParaRPr lang="sr-Cyrl-RS" dirty="0">
              <a:latin typeface="Calibri" panose="020F0502020204030204" pitchFamily="34" charset="0"/>
              <a:ea typeface="Calibri" panose="020F0502020204030204" pitchFamily="34" charset="0"/>
            </a:endParaRPr>
          </a:p>
          <a:p>
            <a:pPr marL="285750" indent="-285750">
              <a:lnSpc>
                <a:spcPct val="107000"/>
              </a:lnSpc>
              <a:spcAft>
                <a:spcPts val="800"/>
              </a:spcAft>
              <a:buFontTx/>
              <a:buChar char="-"/>
            </a:pPr>
            <a:r>
              <a:rPr lang="sr-Cyrl-RS" sz="1800" b="1" dirty="0">
                <a:effectLst/>
                <a:latin typeface="Calibri" panose="020F0502020204030204" pitchFamily="34" charset="0"/>
                <a:ea typeface="Calibri" panose="020F0502020204030204" pitchFamily="34" charset="0"/>
              </a:rPr>
              <a:t>К</a:t>
            </a:r>
            <a:r>
              <a:rPr lang="sr-Latn-RS" sz="1800" b="1" dirty="0">
                <a:effectLst/>
                <a:latin typeface="Calibri" panose="020F0502020204030204" pitchFamily="34" charset="0"/>
                <a:ea typeface="Calibri" panose="020F0502020204030204" pitchFamily="34" charset="0"/>
              </a:rPr>
              <a:t>валитет робе се може погоршати</a:t>
            </a:r>
            <a:r>
              <a:rPr lang="sr-Latn-RS" sz="1800" dirty="0">
                <a:effectLst/>
                <a:latin typeface="Calibri" panose="020F0502020204030204" pitchFamily="34" charset="0"/>
                <a:ea typeface="Calibri" panose="020F0502020204030204" pitchFamily="34" charset="0"/>
              </a:rPr>
              <a:t> током чекања на продају. </a:t>
            </a:r>
            <a:endParaRPr lang="sr-Cyrl-RS" dirty="0">
              <a:latin typeface="Calibri" panose="020F0502020204030204" pitchFamily="34" charset="0"/>
              <a:ea typeface="Calibri" panose="020F0502020204030204" pitchFamily="34" charset="0"/>
            </a:endParaRPr>
          </a:p>
          <a:p>
            <a:pPr marL="285750" indent="-285750">
              <a:lnSpc>
                <a:spcPct val="107000"/>
              </a:lnSpc>
              <a:spcAft>
                <a:spcPts val="800"/>
              </a:spcAft>
              <a:buFontTx/>
              <a:buChar char="-"/>
            </a:pPr>
            <a:r>
              <a:rPr lang="sr-Latn-RS" sz="1800" b="1" dirty="0">
                <a:effectLst/>
                <a:latin typeface="Calibri" panose="020F0502020204030204" pitchFamily="34" charset="0"/>
                <a:ea typeface="Calibri" panose="020F0502020204030204" pitchFamily="34" charset="0"/>
              </a:rPr>
              <a:t>Чување кварљиве робе</a:t>
            </a:r>
            <a:r>
              <a:rPr lang="sr-Latn-RS" sz="1800" dirty="0">
                <a:effectLst/>
                <a:latin typeface="Calibri" panose="020F0502020204030204" pitchFamily="34" charset="0"/>
                <a:ea typeface="Calibri" panose="020F0502020204030204" pitchFamily="34" charset="0"/>
              </a:rPr>
              <a:t> може захтевати специфичне услове.</a:t>
            </a:r>
            <a:endParaRPr lang="sr-Cyrl-RS" dirty="0">
              <a:latin typeface="Calibri" panose="020F0502020204030204" pitchFamily="34" charset="0"/>
              <a:ea typeface="Calibri" panose="020F0502020204030204" pitchFamily="34" charset="0"/>
            </a:endParaRPr>
          </a:p>
          <a:p>
            <a:pPr marL="285750" indent="-285750">
              <a:lnSpc>
                <a:spcPct val="107000"/>
              </a:lnSpc>
              <a:spcAft>
                <a:spcPts val="800"/>
              </a:spcAft>
              <a:buFontTx/>
              <a:buChar char="-"/>
            </a:pPr>
            <a:r>
              <a:rPr lang="sr-Latn-RS" sz="1800" dirty="0">
                <a:effectLst/>
                <a:latin typeface="Calibri" panose="020F0502020204030204" pitchFamily="34" charset="0"/>
                <a:ea typeface="Calibri" panose="020F0502020204030204" pitchFamily="34" charset="0"/>
              </a:rPr>
              <a:t>Због кратког рока трајања и могућих флуктуација у квалитету, </a:t>
            </a:r>
            <a:r>
              <a:rPr lang="sr-Latn-RS" sz="1800" b="1" dirty="0">
                <a:effectLst/>
                <a:latin typeface="Calibri" panose="020F0502020204030204" pitchFamily="34" charset="0"/>
                <a:ea typeface="Calibri" panose="020F0502020204030204" pitchFamily="34" charset="0"/>
              </a:rPr>
              <a:t>тешко је прецизно одредити вредност</a:t>
            </a:r>
            <a:r>
              <a:rPr lang="sr-Latn-RS" sz="1800" dirty="0">
                <a:effectLst/>
                <a:latin typeface="Calibri" panose="020F0502020204030204" pitchFamily="34" charset="0"/>
                <a:ea typeface="Calibri" panose="020F0502020204030204" pitchFamily="34" charset="0"/>
              </a:rPr>
              <a:t> кварљиве робе.</a:t>
            </a:r>
            <a:endParaRPr lang="sr-Cyrl-RS" dirty="0">
              <a:latin typeface="Calibri" panose="020F0502020204030204" pitchFamily="34" charset="0"/>
              <a:ea typeface="Calibri" panose="020F0502020204030204" pitchFamily="34" charset="0"/>
            </a:endParaRPr>
          </a:p>
          <a:p>
            <a:pPr marL="285750" indent="-285750">
              <a:lnSpc>
                <a:spcPct val="107000"/>
              </a:lnSpc>
              <a:spcAft>
                <a:spcPts val="800"/>
              </a:spcAft>
              <a:buFontTx/>
              <a:buChar char="-"/>
            </a:pPr>
            <a:r>
              <a:rPr lang="sr-Latn-RS" sz="1800" dirty="0">
                <a:effectLst/>
                <a:latin typeface="Calibri" panose="020F0502020204030204" pitchFamily="34" charset="0"/>
                <a:ea typeface="Calibri" panose="020F0502020204030204" pitchFamily="34" charset="0"/>
              </a:rPr>
              <a:t>У случајевима када роба није продата одмах, може бити </a:t>
            </a:r>
            <a:r>
              <a:rPr lang="sr-Latn-RS" sz="1800" b="1" dirty="0">
                <a:effectLst/>
                <a:latin typeface="Calibri" panose="020F0502020204030204" pitchFamily="34" charset="0"/>
                <a:ea typeface="Calibri" panose="020F0502020204030204" pitchFamily="34" charset="0"/>
              </a:rPr>
              <a:t>врло тешко организовати поновну продају</a:t>
            </a:r>
            <a:r>
              <a:rPr lang="sr-Latn-RS" sz="1800" dirty="0">
                <a:effectLst/>
                <a:latin typeface="Calibri" panose="020F0502020204030204" pitchFamily="34" charset="0"/>
                <a:ea typeface="Calibri" panose="020F0502020204030204" pitchFamily="34" charset="0"/>
              </a:rPr>
              <a:t> јер је рок трајања већ значајно скраћен. </a:t>
            </a:r>
            <a:endParaRPr lang="sr-Cyrl-RS" dirty="0">
              <a:latin typeface="Calibri" panose="020F0502020204030204" pitchFamily="34" charset="0"/>
              <a:ea typeface="Calibri" panose="020F0502020204030204" pitchFamily="34" charset="0"/>
            </a:endParaRPr>
          </a:p>
          <a:p>
            <a:pPr marL="285750" indent="-285750">
              <a:lnSpc>
                <a:spcPct val="107000"/>
              </a:lnSpc>
              <a:spcAft>
                <a:spcPts val="800"/>
              </a:spcAft>
              <a:buFontTx/>
              <a:buChar char="-"/>
            </a:pPr>
            <a:r>
              <a:rPr lang="sr-Latn-RS" sz="1800" dirty="0">
                <a:effectLst/>
                <a:latin typeface="Calibri" panose="020F0502020204030204" pitchFamily="34" charset="0"/>
                <a:ea typeface="Calibri" panose="020F0502020204030204" pitchFamily="34" charset="0"/>
              </a:rPr>
              <a:t>Ако повериоци или друге заинтересоване стране оспоре процедуре продаје кварљиве робе, може доћи до </a:t>
            </a:r>
            <a:r>
              <a:rPr lang="sr-Latn-RS" sz="1800" b="1" dirty="0">
                <a:effectLst/>
                <a:latin typeface="Calibri" panose="020F0502020204030204" pitchFamily="34" charset="0"/>
                <a:ea typeface="Calibri" panose="020F0502020204030204" pitchFamily="34" charset="0"/>
              </a:rPr>
              <a:t>правних спорова</a:t>
            </a:r>
            <a:r>
              <a:rPr lang="sr-Latn-RS" sz="1800" dirty="0">
                <a:effectLst/>
                <a:latin typeface="Calibri" panose="020F0502020204030204" pitchFamily="34" charset="0"/>
                <a:ea typeface="Calibri" panose="020F0502020204030204" pitchFamily="34" charset="0"/>
              </a:rPr>
              <a:t> који додатно одлажу продају.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A0517E3C-7306-813B-B43C-B09DF3464F0B}"/>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3" name="Picture 2" descr="Perishable Food Images – Browse 20,326 Stock Photos, Vectors, and Video |  Adobe Stock">
            <a:extLst>
              <a:ext uri="{FF2B5EF4-FFF2-40B4-BE49-F238E27FC236}">
                <a16:creationId xmlns:a16="http://schemas.microsoft.com/office/drawing/2014/main" id="{31B3492B-5BF4-494F-F981-C1804B424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509" y="517754"/>
            <a:ext cx="1877290" cy="124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52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D385A-E424-2654-ED36-3AFA030BC0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DD14C4-2286-27E7-3EB4-B72E735D2824}"/>
              </a:ext>
            </a:extLst>
          </p:cNvPr>
          <p:cNvSpPr txBox="1"/>
          <p:nvPr/>
        </p:nvSpPr>
        <p:spPr>
          <a:xfrm>
            <a:off x="838202" y="1305341"/>
            <a:ext cx="849052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Продаја специфичне врсте имовине – продаја берзанске робе</a:t>
            </a:r>
          </a:p>
        </p:txBody>
      </p:sp>
      <p:sp>
        <p:nvSpPr>
          <p:cNvPr id="13" name="TextBox 12">
            <a:extLst>
              <a:ext uri="{FF2B5EF4-FFF2-40B4-BE49-F238E27FC236}">
                <a16:creationId xmlns:a16="http://schemas.microsoft.com/office/drawing/2014/main" id="{D686D157-027D-0FA8-2537-F3401F0EFB3A}"/>
              </a:ext>
            </a:extLst>
          </p:cNvPr>
          <p:cNvSpPr txBox="1"/>
          <p:nvPr/>
        </p:nvSpPr>
        <p:spPr>
          <a:xfrm>
            <a:off x="838200" y="1861545"/>
            <a:ext cx="10515599" cy="3350597"/>
          </a:xfrm>
          <a:prstGeom prst="rect">
            <a:avLst/>
          </a:prstGeom>
          <a:noFill/>
          <a:ln w="3175">
            <a:solidFill>
              <a:schemeClr val="tx1"/>
            </a:solidFill>
          </a:ln>
        </p:spPr>
        <p:txBody>
          <a:bodyPr wrap="square" rtlCol="0">
            <a:spAutoFit/>
          </a:bodyPr>
          <a:lstStyle/>
          <a:p>
            <a:pPr>
              <a:lnSpc>
                <a:spcPct val="107000"/>
              </a:lnSpc>
              <a:spcAft>
                <a:spcPts val="800"/>
              </a:spcAft>
            </a:pPr>
            <a:r>
              <a:rPr lang="en-US" sz="1800" i="1" u="sng" dirty="0" err="1">
                <a:effectLst/>
                <a:latin typeface="Calibri" panose="020F0502020204030204" pitchFamily="34" charset="0"/>
                <a:ea typeface="Calibri" panose="020F0502020204030204" pitchFamily="34" charset="0"/>
                <a:cs typeface="Calibri" panose="020F0502020204030204" pitchFamily="34" charset="0"/>
              </a:rPr>
              <a:t>Поступак</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продаје</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Члан</a:t>
            </a:r>
            <a:r>
              <a:rPr lang="en-US" sz="1800" i="1" u="sng" dirty="0">
                <a:effectLst/>
                <a:latin typeface="Calibri" panose="020F0502020204030204" pitchFamily="34" charset="0"/>
                <a:ea typeface="Calibri" panose="020F0502020204030204" pitchFamily="34" charset="0"/>
                <a:cs typeface="Calibri" panose="020F0502020204030204" pitchFamily="34" charset="0"/>
              </a:rPr>
              <a:t> 133.</a:t>
            </a:r>
            <a:r>
              <a:rPr lang="sr-Cyrl-RS" sz="1800" i="1" u="sng" dirty="0">
                <a:effectLst/>
                <a:latin typeface="Calibri" panose="020F0502020204030204" pitchFamily="34" charset="0"/>
                <a:ea typeface="Calibri" panose="020F0502020204030204" pitchFamily="34" charset="0"/>
                <a:cs typeface="Calibri" panose="020F0502020204030204" pitchFamily="34" charset="0"/>
              </a:rPr>
              <a:t>, Став 14.</a:t>
            </a:r>
            <a:r>
              <a:rPr lang="en-US" sz="1800" b="1"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i="1" dirty="0" err="1">
                <a:effectLst/>
                <a:latin typeface="Calibri" panose="020F0502020204030204" pitchFamily="34" charset="0"/>
                <a:ea typeface="Calibri" panose="020F0502020204030204" pitchFamily="34" charset="0"/>
                <a:cs typeface="Calibri" panose="020F0502020204030204" pitchFamily="34" charset="0"/>
              </a:rPr>
              <a:t>Драгоцени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метали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минерали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хартије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од</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вредности</a:t>
            </a:r>
            <a:r>
              <a:rPr lang="en-US" sz="1800" i="1" dirty="0">
                <a:effectLst/>
                <a:latin typeface="Calibri" panose="020F0502020204030204" pitchFamily="34" charset="0"/>
                <a:ea typeface="Calibri" panose="020F0502020204030204" pitchFamily="34" charset="0"/>
                <a:cs typeface="Calibri" panose="020F0502020204030204" pitchFamily="34" charset="0"/>
              </a:rPr>
              <a:t> и </a:t>
            </a:r>
            <a:r>
              <a:rPr lang="en-US" sz="1800" i="1" dirty="0" err="1">
                <a:effectLst/>
                <a:latin typeface="Calibri" panose="020F0502020204030204" pitchFamily="34" charset="0"/>
                <a:ea typeface="Calibri" panose="020F0502020204030204" pitchFamily="34" charset="0"/>
                <a:cs typeface="Calibri" panose="020F0502020204030204" pitchFamily="34" charset="0"/>
              </a:rPr>
              <a:t>друге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ствари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које</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имају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берзанску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односно</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тржишну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цену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продају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се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по</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тој</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цени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на</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одговарајућој</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берзи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или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тржишту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Ако</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драгоцени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метали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минерали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хартије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од</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вредности</a:t>
            </a:r>
            <a:r>
              <a:rPr lang="en-US" sz="1800" i="1" dirty="0">
                <a:effectLst/>
                <a:latin typeface="Calibri" panose="020F0502020204030204" pitchFamily="34" charset="0"/>
                <a:ea typeface="Calibri" panose="020F0502020204030204" pitchFamily="34" charset="0"/>
                <a:cs typeface="Calibri" panose="020F0502020204030204" pitchFamily="34" charset="0"/>
              </a:rPr>
              <a:t> и </a:t>
            </a:r>
            <a:r>
              <a:rPr lang="en-US" sz="1800" i="1" dirty="0" err="1">
                <a:effectLst/>
                <a:latin typeface="Calibri" panose="020F0502020204030204" pitchFamily="34" charset="0"/>
                <a:ea typeface="Calibri" panose="020F0502020204030204" pitchFamily="34" charset="0"/>
                <a:cs typeface="Calibri" panose="020F0502020204030204" pitchFamily="34" charset="0"/>
              </a:rPr>
              <a:t>друге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сличне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ствари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које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се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уобичајено</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продају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на</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берзи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или</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имају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тржишну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цену</a:t>
            </a:r>
            <a:r>
              <a:rPr lang="en-US" sz="1800" i="1" dirty="0">
                <a:effectLst/>
                <a:latin typeface="Calibri" panose="020F0502020204030204" pitchFamily="34" charset="0"/>
                <a:ea typeface="Calibri" panose="020F0502020204030204" pitchFamily="34" charset="0"/>
                <a:cs typeface="Calibri" panose="020F0502020204030204" pitchFamily="34" charset="0"/>
              </a:rPr>
              <a:t>, у </a:t>
            </a:r>
            <a:r>
              <a:rPr lang="en-US" sz="1800" i="1" dirty="0" err="1">
                <a:effectLst/>
                <a:latin typeface="Calibri" panose="020F0502020204030204" pitchFamily="34" charset="0"/>
                <a:ea typeface="Calibri" panose="020F0502020204030204" pitchFamily="34" charset="0"/>
                <a:cs typeface="Calibri" panose="020F0502020204030204" pitchFamily="34" charset="0"/>
              </a:rPr>
              <a:t>време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продаје</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немају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берзанску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односно</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тржишну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цену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продају</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се</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непосредном</a:t>
            </a: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effectLst/>
                <a:latin typeface="Calibri" panose="020F0502020204030204" pitchFamily="34" charset="0"/>
                <a:ea typeface="Calibri" panose="020F0502020204030204" pitchFamily="34" charset="0"/>
                <a:cs typeface="Calibri" panose="020F0502020204030204" pitchFamily="34" charset="0"/>
              </a:rPr>
              <a:t>погодбом</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уз</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сагласност</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одбора</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поверилаца</a:t>
            </a:r>
            <a:r>
              <a:rPr lang="en-US" sz="1800" i="1"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Берзанска роба, као што су </a:t>
            </a:r>
            <a:r>
              <a:rPr lang="sr-Cyrl-RS" sz="1800" dirty="0">
                <a:effectLst/>
                <a:latin typeface="Calibri" panose="020F0502020204030204" pitchFamily="34" charset="0"/>
                <a:ea typeface="Calibri" panose="020F0502020204030204" pitchFamily="34" charset="0"/>
                <a:cs typeface="Calibri" panose="020F0502020204030204" pitchFamily="34" charset="0"/>
              </a:rPr>
              <a:t>акције, обвезнице, минерали, </a:t>
            </a:r>
            <a:r>
              <a:rPr lang="sr-Latn-RS" sz="1800" dirty="0">
                <a:effectLst/>
                <a:latin typeface="Calibri" panose="020F0502020204030204" pitchFamily="34" charset="0"/>
                <a:ea typeface="Calibri" panose="020F0502020204030204" pitchFamily="34" charset="0"/>
                <a:cs typeface="Calibri" panose="020F0502020204030204" pitchFamily="34" charset="0"/>
              </a:rPr>
              <a:t>житарице, нафт</a:t>
            </a:r>
            <a:r>
              <a:rPr lang="sr-Cyrl-RS" sz="1800" dirty="0">
                <a:effectLst/>
                <a:latin typeface="Calibri" panose="020F0502020204030204" pitchFamily="34" charset="0"/>
                <a:ea typeface="Calibri" panose="020F0502020204030204" pitchFamily="34" charset="0"/>
                <a:cs typeface="Calibri" panose="020F0502020204030204" pitchFamily="34" charset="0"/>
              </a:rPr>
              <a:t>н</a:t>
            </a:r>
            <a:r>
              <a:rPr lang="sr-Latn-RS" sz="1800" dirty="0">
                <a:effectLst/>
                <a:latin typeface="Calibri" panose="020F0502020204030204" pitchFamily="34" charset="0"/>
                <a:ea typeface="Calibri" panose="020F0502020204030204" pitchFamily="34" charset="0"/>
                <a:cs typeface="Calibri" panose="020F0502020204030204" pitchFamily="34" charset="0"/>
              </a:rPr>
              <a:t>и деривати, металне сировине, и слични производи који се тргују на берзи, имају </a:t>
            </a:r>
            <a:r>
              <a:rPr lang="sr-Latn-RS" sz="1800" u="sng" dirty="0">
                <a:effectLst/>
                <a:latin typeface="Calibri" panose="020F0502020204030204" pitchFamily="34" charset="0"/>
                <a:ea typeface="Calibri" panose="020F0502020204030204" pitchFamily="34" charset="0"/>
                <a:cs typeface="Calibri" panose="020F0502020204030204" pitchFamily="34" charset="0"/>
              </a:rPr>
              <a:t>специфичне карактеристике које утичу на начин њихове продаје</a:t>
            </a:r>
            <a:r>
              <a:rPr lang="sr-Latn-RS" sz="1800" dirty="0">
                <a:effectLst/>
                <a:latin typeface="Calibri" panose="020F0502020204030204" pitchFamily="34" charset="0"/>
                <a:ea typeface="Calibri" panose="020F0502020204030204" pitchFamily="34" charset="0"/>
                <a:cs typeface="Calibri" panose="020F0502020204030204" pitchFamily="34" charset="0"/>
              </a:rPr>
              <a:t> у стечајном поступку.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3492F47B-A844-B321-1AAD-59C863E1537D}"/>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18434" name="Picture 2" descr="Forex Signals in Copy Trading – Reasons to Use Them - MTrading">
            <a:extLst>
              <a:ext uri="{FF2B5EF4-FFF2-40B4-BE49-F238E27FC236}">
                <a16:creationId xmlns:a16="http://schemas.microsoft.com/office/drawing/2014/main" id="{C37517ED-A162-41C3-5A84-9D23A4FF3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457" y="674254"/>
            <a:ext cx="1951341" cy="109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81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7FB25-B290-2C19-1738-7FB26405E7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8E3F93-53A6-6A8B-562A-2BC03331E587}"/>
              </a:ext>
            </a:extLst>
          </p:cNvPr>
          <p:cNvSpPr txBox="1"/>
          <p:nvPr/>
        </p:nvSpPr>
        <p:spPr>
          <a:xfrm>
            <a:off x="838201" y="1305341"/>
            <a:ext cx="8545944"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Кључни проблеми</a:t>
            </a:r>
            <a:r>
              <a:rPr lang="sr-Cyrl-RS" sz="2400" b="1" kern="0" dirty="0">
                <a:effectLst/>
                <a:ea typeface="Calibri" panose="020F0502020204030204" pitchFamily="34" charset="0"/>
                <a:cs typeface="Times New Roman" panose="02020603050405020304" pitchFamily="18" charset="0"/>
              </a:rPr>
              <a:t> – продаја берзанске робе</a:t>
            </a:r>
          </a:p>
        </p:txBody>
      </p:sp>
      <p:sp>
        <p:nvSpPr>
          <p:cNvPr id="13" name="TextBox 12">
            <a:extLst>
              <a:ext uri="{FF2B5EF4-FFF2-40B4-BE49-F238E27FC236}">
                <a16:creationId xmlns:a16="http://schemas.microsoft.com/office/drawing/2014/main" id="{B6DAD911-7391-B091-066A-FB37A8A542D8}"/>
              </a:ext>
            </a:extLst>
          </p:cNvPr>
          <p:cNvSpPr txBox="1"/>
          <p:nvPr/>
        </p:nvSpPr>
        <p:spPr>
          <a:xfrm>
            <a:off x="838199" y="1870891"/>
            <a:ext cx="10515599" cy="3970318"/>
          </a:xfrm>
          <a:prstGeom prst="rect">
            <a:avLst/>
          </a:prstGeom>
          <a:noFill/>
          <a:ln w="3175">
            <a:solidFill>
              <a:schemeClr val="tx1"/>
            </a:solidFill>
          </a:ln>
        </p:spPr>
        <p:txBody>
          <a:bodyPr wrap="square" rtlCol="0">
            <a:spAutoFit/>
          </a:bodyPr>
          <a:lstStyle/>
          <a:p>
            <a:pPr marL="285750" indent="-285750">
              <a:buFontTx/>
              <a:buChar char="-"/>
            </a:pPr>
            <a:r>
              <a:rPr lang="sr-Latn-RS" sz="1800" b="1" dirty="0">
                <a:effectLst/>
                <a:latin typeface="Calibri" panose="020F0502020204030204" pitchFamily="34" charset="0"/>
                <a:ea typeface="Calibri" panose="020F0502020204030204" pitchFamily="34" charset="0"/>
              </a:rPr>
              <a:t>Флуктуације цена</a:t>
            </a:r>
            <a:endParaRPr lang="sr-Cyrl-RS" sz="1800" b="1" dirty="0">
              <a:effectLst/>
              <a:latin typeface="Calibri" panose="020F0502020204030204" pitchFamily="34" charset="0"/>
              <a:ea typeface="Calibri" panose="020F0502020204030204" pitchFamily="34" charset="0"/>
            </a:endParaRPr>
          </a:p>
          <a:p>
            <a:endParaRPr lang="sr-Cyrl-RS" sz="1800" b="1" dirty="0">
              <a:effectLst/>
              <a:latin typeface="Calibri" panose="020F0502020204030204" pitchFamily="34" charset="0"/>
              <a:ea typeface="Calibri" panose="020F0502020204030204" pitchFamily="34" charset="0"/>
            </a:endParaRPr>
          </a:p>
          <a:p>
            <a:pPr marL="285750" indent="-285750">
              <a:buFontTx/>
              <a:buChar char="-"/>
            </a:pPr>
            <a:r>
              <a:rPr lang="sr-Latn-RS" sz="1800" dirty="0">
                <a:effectLst/>
                <a:latin typeface="Calibri" panose="020F0502020204030204" pitchFamily="34" charset="0"/>
                <a:ea typeface="Calibri" panose="020F0502020204030204" pitchFamily="34" charset="0"/>
              </a:rPr>
              <a:t>Због осетљивости на тржишне услове, берзанска роба </a:t>
            </a:r>
            <a:r>
              <a:rPr lang="sr-Latn-RS" sz="1800" b="1" dirty="0">
                <a:effectLst/>
                <a:latin typeface="Calibri" panose="020F0502020204030204" pitchFamily="34" charset="0"/>
                <a:ea typeface="Calibri" panose="020F0502020204030204" pitchFamily="34" charset="0"/>
              </a:rPr>
              <a:t>често захтева брзо деловање</a:t>
            </a:r>
            <a:endParaRPr lang="sr-Cyrl-RS" b="1" dirty="0">
              <a:latin typeface="Calibri" panose="020F0502020204030204" pitchFamily="34" charset="0"/>
              <a:ea typeface="Calibri" panose="020F0502020204030204" pitchFamily="34" charset="0"/>
            </a:endParaRPr>
          </a:p>
          <a:p>
            <a:pPr marL="285750" indent="-285750">
              <a:buFontTx/>
              <a:buChar char="-"/>
            </a:pPr>
            <a:endParaRPr lang="sr-Cyrl-RS" sz="1800" dirty="0">
              <a:effectLst/>
              <a:latin typeface="Calibri" panose="020F0502020204030204" pitchFamily="34" charset="0"/>
              <a:ea typeface="Calibri" panose="020F0502020204030204" pitchFamily="34" charset="0"/>
            </a:endParaRPr>
          </a:p>
          <a:p>
            <a:pPr marL="285750" indent="-285750">
              <a:buFontTx/>
              <a:buChar char="-"/>
            </a:pPr>
            <a:r>
              <a:rPr lang="sr-Latn-RS" sz="1800" dirty="0">
                <a:effectLst/>
                <a:latin typeface="Calibri" panose="020F0502020204030204" pitchFamily="34" charset="0"/>
                <a:ea typeface="Calibri" panose="020F0502020204030204" pitchFamily="34" charset="0"/>
              </a:rPr>
              <a:t>Берзанска роба као што су сировине или пољопривредни производи могу захтевати значајне </a:t>
            </a:r>
            <a:r>
              <a:rPr lang="sr-Latn-RS" sz="1800" b="1" dirty="0">
                <a:effectLst/>
                <a:latin typeface="Calibri" panose="020F0502020204030204" pitchFamily="34" charset="0"/>
                <a:ea typeface="Calibri" panose="020F0502020204030204" pitchFamily="34" charset="0"/>
              </a:rPr>
              <a:t>трошкове складиштења и осигурања</a:t>
            </a:r>
            <a:r>
              <a:rPr lang="sr-Latn-RS" sz="1800" dirty="0">
                <a:effectLst/>
                <a:latin typeface="Calibri" panose="020F0502020204030204" pitchFamily="34" charset="0"/>
                <a:ea typeface="Calibri" panose="020F0502020204030204" pitchFamily="34" charset="0"/>
              </a:rPr>
              <a:t>.</a:t>
            </a:r>
            <a:endParaRPr lang="sr-Cyrl-RS" dirty="0">
              <a:latin typeface="Calibri" panose="020F0502020204030204" pitchFamily="34" charset="0"/>
              <a:ea typeface="Calibri" panose="020F0502020204030204" pitchFamily="34" charset="0"/>
            </a:endParaRPr>
          </a:p>
          <a:p>
            <a:pPr marL="285750" indent="-285750">
              <a:buFontTx/>
              <a:buChar char="-"/>
            </a:pPr>
            <a:endParaRPr lang="sr-Cyrl-RS" sz="1800" dirty="0">
              <a:effectLst/>
              <a:latin typeface="Calibri" panose="020F0502020204030204" pitchFamily="34" charset="0"/>
              <a:ea typeface="Calibri" panose="020F0502020204030204" pitchFamily="34" charset="0"/>
            </a:endParaRPr>
          </a:p>
          <a:p>
            <a:pPr marL="285750" indent="-285750">
              <a:buFontTx/>
              <a:buChar char="-"/>
            </a:pPr>
            <a:r>
              <a:rPr lang="sr-Latn-RS" sz="1800" dirty="0">
                <a:effectLst/>
                <a:latin typeface="Calibri" panose="020F0502020204030204" pitchFamily="34" charset="0"/>
                <a:ea typeface="Calibri" panose="020F0502020204030204" pitchFamily="34" charset="0"/>
              </a:rPr>
              <a:t>Берзанска </a:t>
            </a:r>
            <a:r>
              <a:rPr lang="sr-Latn-RS" sz="1800" b="1" dirty="0">
                <a:effectLst/>
                <a:latin typeface="Calibri" panose="020F0502020204030204" pitchFamily="34" charset="0"/>
                <a:ea typeface="Calibri" panose="020F0502020204030204" pitchFamily="34" charset="0"/>
              </a:rPr>
              <a:t>роба мора испуњавати одређене стандарде квалитета и бити сертификована</a:t>
            </a:r>
            <a:r>
              <a:rPr lang="sr-Latn-RS" sz="1800" dirty="0">
                <a:effectLst/>
                <a:latin typeface="Calibri" panose="020F0502020204030204" pitchFamily="34" charset="0"/>
                <a:ea typeface="Calibri" panose="020F0502020204030204" pitchFamily="34" charset="0"/>
              </a:rPr>
              <a:t> како би могла да се тргује на тржиштима</a:t>
            </a:r>
            <a:endParaRPr lang="sr-Cyrl-RS" dirty="0">
              <a:latin typeface="Calibri" panose="020F0502020204030204" pitchFamily="34" charset="0"/>
              <a:ea typeface="Calibri" panose="020F0502020204030204" pitchFamily="34" charset="0"/>
            </a:endParaRPr>
          </a:p>
          <a:p>
            <a:pPr marL="285750" indent="-285750">
              <a:buFontTx/>
              <a:buChar char="-"/>
            </a:pPr>
            <a:endParaRPr lang="sr-Cyrl-RS" sz="1800" dirty="0">
              <a:effectLst/>
              <a:latin typeface="Calibri" panose="020F0502020204030204" pitchFamily="34" charset="0"/>
              <a:ea typeface="Calibri" panose="020F0502020204030204" pitchFamily="34" charset="0"/>
            </a:endParaRPr>
          </a:p>
          <a:p>
            <a:pPr marL="285750" indent="-285750">
              <a:buFontTx/>
              <a:buChar char="-"/>
            </a:pPr>
            <a:r>
              <a:rPr lang="sr-Latn-RS" sz="1800" dirty="0">
                <a:effectLst/>
                <a:latin typeface="Calibri" panose="020F0502020204030204" pitchFamily="34" charset="0"/>
                <a:ea typeface="Calibri" panose="020F0502020204030204" pitchFamily="34" charset="0"/>
              </a:rPr>
              <a:t>Тржишта за берзанску робу су глобална и могу бити </a:t>
            </a:r>
            <a:r>
              <a:rPr lang="sr-Latn-RS" sz="1800" b="1" dirty="0">
                <a:effectLst/>
                <a:latin typeface="Calibri" panose="020F0502020204030204" pitchFamily="34" charset="0"/>
                <a:ea typeface="Calibri" panose="020F0502020204030204" pitchFamily="34" charset="0"/>
              </a:rPr>
              <a:t>подложна утицајима међународних догађаја</a:t>
            </a:r>
            <a:r>
              <a:rPr lang="sr-Latn-RS" sz="1800" dirty="0">
                <a:effectLst/>
                <a:latin typeface="Calibri" panose="020F0502020204030204" pitchFamily="34" charset="0"/>
                <a:ea typeface="Calibri" panose="020F0502020204030204" pitchFamily="34" charset="0"/>
              </a:rPr>
              <a:t>, политичких криза, природних катастрофа или променама у понуди и потражњи.</a:t>
            </a:r>
            <a:endParaRPr lang="sr-Cyrl-RS" dirty="0">
              <a:latin typeface="Calibri" panose="020F0502020204030204" pitchFamily="34" charset="0"/>
              <a:ea typeface="Calibri" panose="020F0502020204030204" pitchFamily="34" charset="0"/>
            </a:endParaRPr>
          </a:p>
          <a:p>
            <a:pPr marL="285750" indent="-285750">
              <a:buFontTx/>
              <a:buChar char="-"/>
            </a:pPr>
            <a:endParaRPr lang="sr-Cyrl-RS" sz="1800" dirty="0">
              <a:effectLst/>
              <a:latin typeface="Calibri" panose="020F0502020204030204" pitchFamily="34" charset="0"/>
              <a:ea typeface="Calibri" panose="020F0502020204030204" pitchFamily="34" charset="0"/>
            </a:endParaRPr>
          </a:p>
          <a:p>
            <a:pPr marL="285750" indent="-285750">
              <a:buFontTx/>
              <a:buChar char="-"/>
            </a:pPr>
            <a:r>
              <a:rPr lang="sr-Latn-RS" sz="1800" dirty="0">
                <a:effectLst/>
                <a:latin typeface="Calibri" panose="020F0502020204030204" pitchFamily="34" charset="0"/>
                <a:ea typeface="Calibri" panose="020F0502020204030204" pitchFamily="34" charset="0"/>
              </a:rPr>
              <a:t>Продаја берзанске робе </a:t>
            </a:r>
            <a:r>
              <a:rPr lang="sr-Latn-RS" sz="1800" b="1" dirty="0">
                <a:effectLst/>
                <a:latin typeface="Calibri" panose="020F0502020204030204" pitchFamily="34" charset="0"/>
                <a:ea typeface="Calibri" panose="020F0502020204030204" pitchFamily="34" charset="0"/>
              </a:rPr>
              <a:t>захтева специфично знање о тржиштима и стратегијама трговања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C12A3A1D-4EFC-9562-06CA-618C3E98CCD3}"/>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3" name="Picture 2" descr="Forex Signals in Copy Trading – Reasons to Use Them - MTrading">
            <a:extLst>
              <a:ext uri="{FF2B5EF4-FFF2-40B4-BE49-F238E27FC236}">
                <a16:creationId xmlns:a16="http://schemas.microsoft.com/office/drawing/2014/main" id="{C2F954E0-286D-F44B-33AE-05670BB63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457" y="674254"/>
            <a:ext cx="1951341" cy="109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7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F987-DEBB-70A8-9017-D632D547A70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FACD4A-ABF4-4CEF-7D2B-74DB4031DC01}"/>
              </a:ext>
            </a:extLst>
          </p:cNvPr>
          <p:cNvSpPr txBox="1"/>
          <p:nvPr/>
        </p:nvSpPr>
        <p:spPr>
          <a:xfrm>
            <a:off x="838201" y="1305341"/>
            <a:ext cx="853670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Тржишна цена</a:t>
            </a:r>
            <a:r>
              <a:rPr lang="sr-Cyrl-RS" sz="2400" b="1" kern="0" dirty="0">
                <a:effectLst/>
                <a:ea typeface="Calibri" panose="020F0502020204030204" pitchFamily="34" charset="0"/>
                <a:cs typeface="Times New Roman" panose="02020603050405020304" pitchFamily="18" charset="0"/>
              </a:rPr>
              <a:t> берзанске робе</a:t>
            </a:r>
          </a:p>
        </p:txBody>
      </p:sp>
      <p:sp>
        <p:nvSpPr>
          <p:cNvPr id="13" name="TextBox 12">
            <a:extLst>
              <a:ext uri="{FF2B5EF4-FFF2-40B4-BE49-F238E27FC236}">
                <a16:creationId xmlns:a16="http://schemas.microsoft.com/office/drawing/2014/main" id="{5281F33D-488E-DD9B-EE8D-40B7FBA8DDF2}"/>
              </a:ext>
            </a:extLst>
          </p:cNvPr>
          <p:cNvSpPr txBox="1"/>
          <p:nvPr/>
        </p:nvSpPr>
        <p:spPr>
          <a:xfrm>
            <a:off x="838200" y="1861545"/>
            <a:ext cx="10515599" cy="4741234"/>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Потребно је дати одговор на питање када драгоцени метали, минерали, хартије од вредности и друге ствари имају берзанску односно тржишну цену?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Пример, тржишна вредност акција, законске одредбе: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У складу са чланом 259. Закона о привредним друштвима: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Тржишна вредност акција јавног акционарског друштва утврђује се као пондерисана просечна цена остварена на регулисаном тржишту, односно мултилатералној трговачкој платформи, у смислу закона којим се уређује тржиште капитала, у периоду од шест месеци који претходи дану доношења одлуке којом се утврђује тржишна вредност акција, под условом да је у том периоду остварени обим промета акцијама те класе на тржишту капитала представљао најмање 0,5% укупног броја издатих акција те класе и да се у истом периоду трговало више од 1/3 трговачких дана на месечном нивоу.</a:t>
            </a: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Тржишна вредност акција јавног акционарског друштва утврђује се путем процене у складу са чланом 51. овог закона ако нису остварени ови услови (Пример: обим промета из става 1. овог члана)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2A94DA07-29CF-C90B-BD41-9903C80F95D3}"/>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3" name="Picture 2" descr="Forex Signals in Copy Trading – Reasons to Use Them - MTrading">
            <a:extLst>
              <a:ext uri="{FF2B5EF4-FFF2-40B4-BE49-F238E27FC236}">
                <a16:creationId xmlns:a16="http://schemas.microsoft.com/office/drawing/2014/main" id="{CFFBDF59-0113-6EB0-310A-7D1033875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457" y="674254"/>
            <a:ext cx="1951341" cy="109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39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72AB2-27BF-5B4D-9FE7-2C455036075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F95DCE4-6061-2AC4-E13E-DE76095B37C9}"/>
              </a:ext>
            </a:extLst>
          </p:cNvPr>
          <p:cNvSpPr txBox="1"/>
          <p:nvPr/>
        </p:nvSpPr>
        <p:spPr>
          <a:xfrm>
            <a:off x="838200" y="1861545"/>
            <a:ext cx="10515599" cy="4137095"/>
          </a:xfrm>
          <a:prstGeom prst="rect">
            <a:avLst/>
          </a:prstGeom>
          <a:noFill/>
          <a:ln w="3175">
            <a:solidFill>
              <a:schemeClr val="tx1"/>
            </a:solidFill>
          </a:ln>
        </p:spPr>
        <p:txBody>
          <a:bodyPr wrap="square" rtlCol="0">
            <a:spAutoFit/>
          </a:bodyPr>
          <a:lstStyle/>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Ево како се могу продати различите врсте специфичне имовине: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Times New Roman" panose="02020603050405020304" pitchFamily="18" charset="0"/>
              </a:rPr>
              <a:t>1. </a:t>
            </a:r>
            <a:r>
              <a:rPr lang="sr-Latn-RS" sz="1800" b="1" dirty="0">
                <a:effectLst/>
                <a:latin typeface="Calibri" panose="020F0502020204030204" pitchFamily="34" charset="0"/>
                <a:ea typeface="Calibri" panose="020F0502020204030204" pitchFamily="34" charset="0"/>
                <a:cs typeface="Times New Roman" panose="02020603050405020304" pitchFamily="18" charset="0"/>
              </a:rPr>
              <a:t>Индустријска постројења и машине</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 1) д</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етаљна процена вредности машина, опреме, и постројења уз ангажовање стручњака</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 2) п</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рипрема техничке документације, упутстава за коришћење и одржавање</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 3) оглашавање продаје преко и</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ндустријски</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х или </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аукциони</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х</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 сајтов</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а и платформама као што су </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Go-Dove.com или EquipNet.com</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 4) п</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реговори са фирмама које могу бити заинтересоване за целокупно постројење</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 5) о</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рганизација дана отворених врата или демо презентација</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 6) п</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риказивање машина у раду кроз видео записе.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2. </a:t>
            </a:r>
            <a:r>
              <a:rPr lang="sr-Latn-RS" sz="1800" b="1" dirty="0">
                <a:effectLst/>
                <a:latin typeface="Calibri" panose="020F0502020204030204" pitchFamily="34" charset="0"/>
                <a:ea typeface="Calibri" panose="020F0502020204030204" pitchFamily="34" charset="0"/>
                <a:cs typeface="Calibri" panose="020F0502020204030204" pitchFamily="34" charset="0"/>
              </a:rPr>
              <a:t>Пољопривредно земљиште и опрема</a:t>
            </a:r>
            <a:r>
              <a:rPr lang="sr-Cyrl-RS" sz="1800" dirty="0">
                <a:effectLst/>
                <a:latin typeface="Calibri" panose="020F0502020204030204" pitchFamily="34" charset="0"/>
                <a:ea typeface="Calibri" panose="020F0502020204030204" pitchFamily="34" charset="0"/>
                <a:cs typeface="Calibri" panose="020F0502020204030204" pitchFamily="34" charset="0"/>
              </a:rPr>
              <a:t>: 1) п</a:t>
            </a:r>
            <a:r>
              <a:rPr lang="sr-Latn-RS" sz="1800" dirty="0">
                <a:effectLst/>
                <a:latin typeface="Calibri" panose="020F0502020204030204" pitchFamily="34" charset="0"/>
                <a:ea typeface="Calibri" panose="020F0502020204030204" pitchFamily="34" charset="0"/>
                <a:cs typeface="Calibri" panose="020F0502020204030204" pitchFamily="34" charset="0"/>
              </a:rPr>
              <a:t>рипрема имовине, укључујући поправке или освежавање земљишта и опреме</a:t>
            </a:r>
            <a:r>
              <a:rPr lang="sr-Cyrl-RS" sz="1800" dirty="0">
                <a:effectLst/>
                <a:latin typeface="Calibri" panose="020F0502020204030204" pitchFamily="34" charset="0"/>
                <a:ea typeface="Calibri" panose="020F0502020204030204" pitchFamily="34" charset="0"/>
                <a:cs typeface="Calibri" panose="020F0502020204030204" pitchFamily="34" charset="0"/>
              </a:rPr>
              <a:t>, 2) Оглашавање на с</a:t>
            </a:r>
            <a:r>
              <a:rPr lang="sr-Latn-RS" sz="1800" dirty="0">
                <a:effectLst/>
                <a:latin typeface="Calibri" panose="020F0502020204030204" pitchFamily="34" charset="0"/>
                <a:ea typeface="Calibri" panose="020F0502020204030204" pitchFamily="34" charset="0"/>
                <a:cs typeface="Calibri" panose="020F0502020204030204" pitchFamily="34" charset="0"/>
              </a:rPr>
              <a:t>пецијализован</a:t>
            </a:r>
            <a:r>
              <a:rPr lang="sr-Cyrl-RS" sz="1800" dirty="0">
                <a:effectLst/>
                <a:latin typeface="Calibri" panose="020F0502020204030204" pitchFamily="34" charset="0"/>
                <a:ea typeface="Calibri" panose="020F0502020204030204" pitchFamily="34" charset="0"/>
                <a:cs typeface="Calibri" panose="020F0502020204030204" pitchFamily="34" charset="0"/>
              </a:rPr>
              <a:t>им</a:t>
            </a:r>
            <a:r>
              <a:rPr lang="sr-Latn-RS" sz="1800" dirty="0">
                <a:effectLst/>
                <a:latin typeface="Calibri" panose="020F0502020204030204" pitchFamily="34" charset="0"/>
                <a:ea typeface="Calibri" panose="020F0502020204030204" pitchFamily="34" charset="0"/>
                <a:cs typeface="Calibri" panose="020F0502020204030204" pitchFamily="34" charset="0"/>
              </a:rPr>
              <a:t> платформ</a:t>
            </a:r>
            <a:r>
              <a:rPr lang="sr-Cyrl-RS" sz="1800" dirty="0">
                <a:effectLst/>
                <a:latin typeface="Calibri" panose="020F0502020204030204" pitchFamily="34" charset="0"/>
                <a:ea typeface="Calibri" panose="020F0502020204030204" pitchFamily="34" charset="0"/>
                <a:cs typeface="Calibri" panose="020F0502020204030204" pitchFamily="34" charset="0"/>
              </a:rPr>
              <a:t>ама</a:t>
            </a:r>
            <a:r>
              <a:rPr lang="sr-Latn-RS" sz="1800" dirty="0">
                <a:effectLst/>
                <a:latin typeface="Calibri" panose="020F0502020204030204" pitchFamily="34" charset="0"/>
                <a:ea typeface="Calibri" panose="020F0502020204030204" pitchFamily="34" charset="0"/>
                <a:cs typeface="Calibri" panose="020F0502020204030204" pitchFamily="34" charset="0"/>
              </a:rPr>
              <a:t> за продају земљишта као што су LandWach или локални портали</a:t>
            </a:r>
            <a:r>
              <a:rPr lang="sr-Cyrl-RS" sz="1800" dirty="0">
                <a:effectLst/>
                <a:latin typeface="Calibri" panose="020F0502020204030204" pitchFamily="34" charset="0"/>
                <a:ea typeface="Calibri" panose="020F0502020204030204" pitchFamily="34" charset="0"/>
                <a:cs typeface="Calibri" panose="020F0502020204030204" pitchFamily="34" charset="0"/>
              </a:rPr>
              <a:t>, 3) консултација са л</a:t>
            </a:r>
            <a:r>
              <a:rPr lang="sr-Latn-RS" sz="1800" dirty="0">
                <a:effectLst/>
                <a:latin typeface="Calibri" panose="020F0502020204030204" pitchFamily="34" charset="0"/>
                <a:ea typeface="Calibri" panose="020F0502020204030204" pitchFamily="34" charset="0"/>
                <a:cs typeface="Calibri" panose="020F0502020204030204" pitchFamily="34" charset="0"/>
              </a:rPr>
              <a:t>окалн</a:t>
            </a:r>
            <a:r>
              <a:rPr lang="sr-Cyrl-RS" sz="1800" dirty="0">
                <a:effectLst/>
                <a:latin typeface="Calibri" panose="020F0502020204030204" pitchFamily="34" charset="0"/>
                <a:ea typeface="Calibri" panose="020F0502020204030204" pitchFamily="34" charset="0"/>
                <a:cs typeface="Calibri" panose="020F0502020204030204" pitchFamily="34" charset="0"/>
              </a:rPr>
              <a:t>им</a:t>
            </a:r>
            <a:r>
              <a:rPr lang="sr-Latn-RS" sz="1800" dirty="0">
                <a:effectLst/>
                <a:latin typeface="Calibri" panose="020F0502020204030204" pitchFamily="34" charset="0"/>
                <a:ea typeface="Calibri" panose="020F0502020204030204" pitchFamily="34" charset="0"/>
                <a:cs typeface="Calibri" panose="020F0502020204030204" pitchFamily="34" charset="0"/>
              </a:rPr>
              <a:t> агенције за некретнине специјализоване за пољопривредно земљиште</a:t>
            </a:r>
            <a:r>
              <a:rPr lang="sr-Cyrl-RS" sz="1800" dirty="0">
                <a:effectLst/>
                <a:latin typeface="Calibri" panose="020F0502020204030204" pitchFamily="34" charset="0"/>
                <a:ea typeface="Calibri" panose="020F0502020204030204" pitchFamily="34" charset="0"/>
                <a:cs typeface="Calibri" panose="020F0502020204030204" pitchFamily="34" charset="0"/>
              </a:rPr>
              <a:t>, 4) к</a:t>
            </a:r>
            <a:r>
              <a:rPr lang="sr-Latn-RS" sz="1800" dirty="0">
                <a:effectLst/>
                <a:latin typeface="Calibri" panose="020F0502020204030204" pitchFamily="34" charset="0"/>
                <a:ea typeface="Calibri" panose="020F0502020204030204" pitchFamily="34" charset="0"/>
                <a:cs typeface="Calibri" panose="020F0502020204030204" pitchFamily="34" charset="0"/>
              </a:rPr>
              <a:t>онтактирање великих пољопривредних предузећа или задруга</a:t>
            </a:r>
            <a:r>
              <a:rPr lang="sr-Cyrl-RS" sz="1800" dirty="0">
                <a:effectLst/>
                <a:latin typeface="Calibri" panose="020F0502020204030204" pitchFamily="34" charset="0"/>
                <a:ea typeface="Calibri" panose="020F0502020204030204" pitchFamily="34" charset="0"/>
                <a:cs typeface="Calibri" panose="020F0502020204030204" pitchFamily="34" charset="0"/>
              </a:rPr>
              <a:t>, 5) о</a:t>
            </a:r>
            <a:r>
              <a:rPr lang="sr-Latn-RS" sz="1800" dirty="0">
                <a:effectLst/>
                <a:latin typeface="Calibri" panose="020F0502020204030204" pitchFamily="34" charset="0"/>
                <a:ea typeface="Calibri" panose="020F0502020204030204" pitchFamily="34" charset="0"/>
                <a:cs typeface="Calibri" panose="020F0502020204030204" pitchFamily="34" charset="0"/>
              </a:rPr>
              <a:t>гла</a:t>
            </a:r>
            <a:r>
              <a:rPr lang="sr-Cyrl-RS" sz="1800" dirty="0">
                <a:effectLst/>
                <a:latin typeface="Calibri" panose="020F0502020204030204" pitchFamily="34" charset="0"/>
                <a:ea typeface="Calibri" panose="020F0502020204030204" pitchFamily="34" charset="0"/>
                <a:cs typeface="Calibri" panose="020F0502020204030204" pitchFamily="34" charset="0"/>
              </a:rPr>
              <a:t>шавање</a:t>
            </a:r>
            <a:r>
              <a:rPr lang="sr-Latn-RS" sz="1800" dirty="0">
                <a:effectLst/>
                <a:latin typeface="Calibri" panose="020F0502020204030204" pitchFamily="34" charset="0"/>
                <a:ea typeface="Calibri" panose="020F0502020204030204" pitchFamily="34" charset="0"/>
                <a:cs typeface="Calibri" panose="020F0502020204030204" pitchFamily="34" charset="0"/>
              </a:rPr>
              <a:t> у локалним новинама и пољопривредним магазинима</a:t>
            </a:r>
            <a:r>
              <a:rPr lang="sr-Cyrl-RS" sz="1800" dirty="0">
                <a:effectLst/>
                <a:latin typeface="Calibri" panose="020F0502020204030204" pitchFamily="34" charset="0"/>
                <a:ea typeface="Calibri" panose="020F0502020204030204" pitchFamily="34" charset="0"/>
                <a:cs typeface="Calibri" panose="020F0502020204030204" pitchFamily="34" charset="0"/>
              </a:rPr>
              <a:t>, 6) п</a:t>
            </a:r>
            <a:r>
              <a:rPr lang="sr-Latn-RS" sz="1800" dirty="0">
                <a:effectLst/>
                <a:latin typeface="Calibri" panose="020F0502020204030204" pitchFamily="34" charset="0"/>
                <a:ea typeface="Calibri" panose="020F0502020204030204" pitchFamily="34" charset="0"/>
                <a:cs typeface="Calibri" panose="020F0502020204030204" pitchFamily="34" charset="0"/>
              </a:rPr>
              <a:t>ромоција на сајмовима пољопривреде и других релевантних догађаја.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35ED33A6-09F0-7BAA-862B-1540BCDE1155}"/>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sp>
        <p:nvSpPr>
          <p:cNvPr id="4" name="TextBox 3">
            <a:extLst>
              <a:ext uri="{FF2B5EF4-FFF2-40B4-BE49-F238E27FC236}">
                <a16:creationId xmlns:a16="http://schemas.microsoft.com/office/drawing/2014/main" id="{2D196B94-2CCF-23C7-D90C-1944C4069699}"/>
              </a:ext>
            </a:extLst>
          </p:cNvPr>
          <p:cNvSpPr txBox="1"/>
          <p:nvPr/>
        </p:nvSpPr>
        <p:spPr>
          <a:xfrm>
            <a:off x="838201" y="1305341"/>
            <a:ext cx="67725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Продаја специфичне врсте имовине</a:t>
            </a:r>
          </a:p>
        </p:txBody>
      </p:sp>
      <p:pic>
        <p:nvPicPr>
          <p:cNvPr id="9" name="Picture 8">
            <a:extLst>
              <a:ext uri="{FF2B5EF4-FFF2-40B4-BE49-F238E27FC236}">
                <a16:creationId xmlns:a16="http://schemas.microsoft.com/office/drawing/2014/main" id="{F9EB5D22-04FF-114F-8A13-B7BCB32137B2}"/>
              </a:ext>
            </a:extLst>
          </p:cNvPr>
          <p:cNvPicPr>
            <a:picLocks noChangeAspect="1"/>
          </p:cNvPicPr>
          <p:nvPr/>
        </p:nvPicPr>
        <p:blipFill>
          <a:blip r:embed="rId3"/>
          <a:stretch>
            <a:fillRect/>
          </a:stretch>
        </p:blipFill>
        <p:spPr>
          <a:xfrm>
            <a:off x="9892145" y="391670"/>
            <a:ext cx="1461654" cy="1375336"/>
          </a:xfrm>
          <a:prstGeom prst="rect">
            <a:avLst/>
          </a:prstGeom>
        </p:spPr>
      </p:pic>
    </p:spTree>
    <p:extLst>
      <p:ext uri="{BB962C8B-B14F-4D97-AF65-F5344CB8AC3E}">
        <p14:creationId xmlns:p14="http://schemas.microsoft.com/office/powerpoint/2010/main" val="2034000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C7F4-E987-3DF6-3193-9DDF14DF88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FC2BF7-6983-BD3E-06D3-6F37B303E569}"/>
              </a:ext>
            </a:extLst>
          </p:cNvPr>
          <p:cNvSpPr txBox="1"/>
          <p:nvPr/>
        </p:nvSpPr>
        <p:spPr>
          <a:xfrm>
            <a:off x="838201" y="1305341"/>
            <a:ext cx="67725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Продаја специфичне врсте имовине</a:t>
            </a:r>
          </a:p>
        </p:txBody>
      </p:sp>
      <p:sp>
        <p:nvSpPr>
          <p:cNvPr id="13" name="TextBox 12">
            <a:extLst>
              <a:ext uri="{FF2B5EF4-FFF2-40B4-BE49-F238E27FC236}">
                <a16:creationId xmlns:a16="http://schemas.microsoft.com/office/drawing/2014/main" id="{3624AD4F-F0CE-C69A-2992-23ED7AEE8913}"/>
              </a:ext>
            </a:extLst>
          </p:cNvPr>
          <p:cNvSpPr txBox="1"/>
          <p:nvPr/>
        </p:nvSpPr>
        <p:spPr>
          <a:xfrm>
            <a:off x="838200" y="1861545"/>
            <a:ext cx="10515599" cy="4137095"/>
          </a:xfrm>
          <a:prstGeom prst="rect">
            <a:avLst/>
          </a:prstGeom>
          <a:noFill/>
          <a:ln w="3175">
            <a:solidFill>
              <a:schemeClr val="tx1"/>
            </a:solidFill>
          </a:ln>
        </p:spPr>
        <p:txBody>
          <a:bodyPr wrap="square" rtlCol="0">
            <a:spAutoFit/>
          </a:bodyPr>
          <a:lstStyle/>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3. </a:t>
            </a:r>
            <a:r>
              <a:rPr lang="sr-Latn-RS" sz="1800" b="1" dirty="0">
                <a:effectLst/>
                <a:latin typeface="Calibri" panose="020F0502020204030204" pitchFamily="34" charset="0"/>
                <a:ea typeface="Calibri" panose="020F0502020204030204" pitchFamily="34" charset="0"/>
                <a:cs typeface="Calibri" panose="020F0502020204030204" pitchFamily="34" charset="0"/>
              </a:rPr>
              <a:t>Стамбене и комерцијалне некретнине</a:t>
            </a:r>
            <a:r>
              <a:rPr lang="sr-Cyrl-RS" sz="1800" dirty="0">
                <a:effectLst/>
                <a:latin typeface="Calibri" panose="020F0502020204030204" pitchFamily="34" charset="0"/>
                <a:ea typeface="Calibri" panose="020F0502020204030204" pitchFamily="34" charset="0"/>
                <a:cs typeface="Calibri" panose="020F0502020204030204" pitchFamily="34" charset="0"/>
              </a:rPr>
              <a:t>: 1) п</a:t>
            </a:r>
            <a:r>
              <a:rPr lang="sr-Latn-RS" sz="1800" dirty="0">
                <a:effectLst/>
                <a:latin typeface="Calibri" panose="020F0502020204030204" pitchFamily="34" charset="0"/>
                <a:ea typeface="Calibri" panose="020F0502020204030204" pitchFamily="34" charset="0"/>
                <a:cs typeface="Calibri" panose="020F0502020204030204" pitchFamily="34" charset="0"/>
              </a:rPr>
              <a:t>рипрема некретнине за продају (уређење, мањ</a:t>
            </a:r>
            <a:r>
              <a:rPr lang="sr-Cyrl-RS" sz="1800" dirty="0">
                <a:effectLst/>
                <a:latin typeface="Calibri" panose="020F0502020204030204" pitchFamily="34" charset="0"/>
                <a:ea typeface="Calibri" panose="020F0502020204030204" pitchFamily="34" charset="0"/>
                <a:cs typeface="Calibri" panose="020F0502020204030204" pitchFamily="34" charset="0"/>
              </a:rPr>
              <a:t>е</a:t>
            </a:r>
            <a:r>
              <a:rPr lang="sr-Latn-RS" sz="1800" dirty="0">
                <a:effectLst/>
                <a:latin typeface="Calibri" panose="020F0502020204030204" pitchFamily="34" charset="0"/>
                <a:ea typeface="Calibri" panose="020F0502020204030204" pitchFamily="34" charset="0"/>
                <a:cs typeface="Calibri" panose="020F0502020204030204" pitchFamily="34" charset="0"/>
              </a:rPr>
              <a:t> поправ</a:t>
            </a:r>
            <a:r>
              <a:rPr lang="sr-Cyrl-RS" sz="1800" dirty="0">
                <a:effectLst/>
                <a:latin typeface="Calibri" panose="020F0502020204030204" pitchFamily="34" charset="0"/>
                <a:ea typeface="Calibri" panose="020F0502020204030204" pitchFamily="34" charset="0"/>
                <a:cs typeface="Calibri" panose="020F0502020204030204" pitchFamily="34" charset="0"/>
              </a:rPr>
              <a:t>ке</a:t>
            </a:r>
            <a:r>
              <a:rPr lang="sr-Latn-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dirty="0">
                <a:effectLst/>
                <a:latin typeface="Calibri" panose="020F0502020204030204" pitchFamily="34" charset="0"/>
                <a:ea typeface="Calibri" panose="020F0502020204030204" pitchFamily="34" charset="0"/>
                <a:cs typeface="Calibri" panose="020F0502020204030204" pitchFamily="34" charset="0"/>
              </a:rPr>
              <a:t>, 2) о</a:t>
            </a:r>
            <a:r>
              <a:rPr lang="sr-Latn-RS" sz="1800" dirty="0">
                <a:effectLst/>
                <a:latin typeface="Calibri" panose="020F0502020204030204" pitchFamily="34" charset="0"/>
                <a:ea typeface="Calibri" panose="020F0502020204030204" pitchFamily="34" charset="0"/>
                <a:cs typeface="Calibri" panose="020F0502020204030204" pitchFamily="34" charset="0"/>
              </a:rPr>
              <a:t>глашавање на платформама као што су halooglasi.rs, nekretnine.rs, </a:t>
            </a:r>
            <a:r>
              <a:rPr lang="sr-Cyrl-RS" sz="1800" dirty="0">
                <a:effectLst/>
                <a:latin typeface="Calibri" panose="020F0502020204030204" pitchFamily="34" charset="0"/>
                <a:ea typeface="Calibri" panose="020F0502020204030204" pitchFamily="34" charset="0"/>
                <a:cs typeface="Calibri" panose="020F0502020204030204" pitchFamily="34" charset="0"/>
              </a:rPr>
              <a:t>и тд., 3) с</a:t>
            </a:r>
            <a:r>
              <a:rPr lang="sr-Latn-RS" sz="1800" dirty="0">
                <a:effectLst/>
                <a:latin typeface="Calibri" panose="020F0502020204030204" pitchFamily="34" charset="0"/>
                <a:ea typeface="Calibri" panose="020F0502020204030204" pitchFamily="34" charset="0"/>
                <a:cs typeface="Calibri" panose="020F0502020204030204" pitchFamily="34" charset="0"/>
              </a:rPr>
              <a:t>арадња са локалним или интернационалним агенцијама</a:t>
            </a:r>
            <a:r>
              <a:rPr lang="sr-Cyrl-RS" sz="1800" dirty="0">
                <a:effectLst/>
                <a:latin typeface="Calibri" panose="020F0502020204030204" pitchFamily="34" charset="0"/>
                <a:ea typeface="Calibri" panose="020F0502020204030204" pitchFamily="34" charset="0"/>
                <a:cs typeface="Calibri" panose="020F0502020204030204" pitchFamily="34" charset="0"/>
              </a:rPr>
              <a:t>, 4) организовање п</a:t>
            </a:r>
            <a:r>
              <a:rPr lang="sr-Latn-RS" sz="1800" dirty="0">
                <a:effectLst/>
                <a:latin typeface="Calibri" panose="020F0502020204030204" pitchFamily="34" charset="0"/>
                <a:ea typeface="Calibri" panose="020F0502020204030204" pitchFamily="34" charset="0"/>
                <a:cs typeface="Calibri" panose="020F0502020204030204" pitchFamily="34" charset="0"/>
              </a:rPr>
              <a:t>рофесионалн</a:t>
            </a:r>
            <a:r>
              <a:rPr lang="sr-Cyrl-RS" sz="1800" dirty="0">
                <a:effectLst/>
                <a:latin typeface="Calibri" panose="020F0502020204030204" pitchFamily="34" charset="0"/>
                <a:ea typeface="Calibri" panose="020F0502020204030204" pitchFamily="34" charset="0"/>
                <a:cs typeface="Calibri" panose="020F0502020204030204" pitchFamily="34" charset="0"/>
              </a:rPr>
              <a:t>их фотографа, те осим фотографија додати </a:t>
            </a:r>
            <a:r>
              <a:rPr lang="sr-Latn-RS" sz="1800" dirty="0">
                <a:effectLst/>
                <a:latin typeface="Calibri" panose="020F0502020204030204" pitchFamily="34" charset="0"/>
                <a:ea typeface="Calibri" panose="020F0502020204030204" pitchFamily="34" charset="0"/>
                <a:cs typeface="Calibri" panose="020F0502020204030204" pitchFamily="34" charset="0"/>
              </a:rPr>
              <a:t>и видео снимање</a:t>
            </a:r>
            <a:r>
              <a:rPr lang="sr-Cyrl-RS" sz="1800" dirty="0">
                <a:effectLst/>
                <a:latin typeface="Calibri" panose="020F0502020204030204" pitchFamily="34" charset="0"/>
                <a:ea typeface="Calibri" panose="020F0502020204030204" pitchFamily="34" charset="0"/>
                <a:cs typeface="Calibri" panose="020F0502020204030204" pitchFamily="34" charset="0"/>
              </a:rPr>
              <a:t>, 5) о</a:t>
            </a:r>
            <a:r>
              <a:rPr lang="sr-Latn-RS" sz="1800" dirty="0">
                <a:effectLst/>
                <a:latin typeface="Calibri" panose="020F0502020204030204" pitchFamily="34" charset="0"/>
                <a:ea typeface="Calibri" panose="020F0502020204030204" pitchFamily="34" charset="0"/>
                <a:cs typeface="Calibri" panose="020F0502020204030204" pitchFamily="34" charset="0"/>
              </a:rPr>
              <a:t>рганизација дана отворених врата и виртуелних тура.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4. </a:t>
            </a:r>
            <a:r>
              <a:rPr lang="sr-Latn-RS" sz="1800" b="1" dirty="0">
                <a:effectLst/>
                <a:latin typeface="Calibri" panose="020F0502020204030204" pitchFamily="34" charset="0"/>
                <a:ea typeface="Calibri" panose="020F0502020204030204" pitchFamily="34" charset="0"/>
                <a:cs typeface="Calibri" panose="020F0502020204030204" pitchFamily="34" charset="0"/>
              </a:rPr>
              <a:t>Брендови, патенти, и интелектуална својина</a:t>
            </a:r>
            <a:r>
              <a:rPr lang="sr-Cyrl-RS" sz="1800" dirty="0">
                <a:effectLst/>
                <a:latin typeface="Calibri" panose="020F0502020204030204" pitchFamily="34" charset="0"/>
                <a:ea typeface="Calibri" panose="020F0502020204030204" pitchFamily="34" charset="0"/>
                <a:cs typeface="Calibri" panose="020F0502020204030204" pitchFamily="34" charset="0"/>
              </a:rPr>
              <a:t>: 1) п</a:t>
            </a:r>
            <a:r>
              <a:rPr lang="sr-Latn-RS" sz="1800" dirty="0">
                <a:effectLst/>
                <a:latin typeface="Calibri" panose="020F0502020204030204" pitchFamily="34" charset="0"/>
                <a:ea typeface="Calibri" panose="020F0502020204030204" pitchFamily="34" charset="0"/>
                <a:cs typeface="Calibri" panose="020F0502020204030204" pitchFamily="34" charset="0"/>
              </a:rPr>
              <a:t>роцен</a:t>
            </a:r>
            <a:r>
              <a:rPr lang="sr-Cyrl-RS" sz="1800" dirty="0">
                <a:effectLst/>
                <a:latin typeface="Calibri" panose="020F0502020204030204" pitchFamily="34" charset="0"/>
                <a:ea typeface="Calibri" panose="020F0502020204030204" pitchFamily="34" charset="0"/>
                <a:cs typeface="Calibri" panose="020F0502020204030204" pitchFamily="34" charset="0"/>
              </a:rPr>
              <a:t>у</a:t>
            </a:r>
            <a:r>
              <a:rPr lang="sr-Latn-RS" sz="1800" dirty="0">
                <a:effectLst/>
                <a:latin typeface="Calibri" panose="020F0502020204030204" pitchFamily="34" charset="0"/>
                <a:ea typeface="Calibri" panose="020F0502020204030204" pitchFamily="34" charset="0"/>
                <a:cs typeface="Calibri" panose="020F0502020204030204" pitchFamily="34" charset="0"/>
              </a:rPr>
              <a:t> вредности интелектуалне својине кроз ангажовање специјализованих агенција</a:t>
            </a:r>
            <a:r>
              <a:rPr lang="sr-Cyrl-RS" sz="1800" dirty="0">
                <a:effectLst/>
                <a:latin typeface="Calibri" panose="020F0502020204030204" pitchFamily="34" charset="0"/>
                <a:ea typeface="Calibri" panose="020F0502020204030204" pitchFamily="34" charset="0"/>
                <a:cs typeface="Calibri" panose="020F0502020204030204" pitchFamily="34" charset="0"/>
              </a:rPr>
              <a:t> који ће и</a:t>
            </a:r>
            <a:r>
              <a:rPr lang="sr-Latn-RS" sz="1800" dirty="0">
                <a:effectLst/>
                <a:latin typeface="Calibri" panose="020F0502020204030204" pitchFamily="34" charset="0"/>
                <a:ea typeface="Calibri" panose="020F0502020204030204" pitchFamily="34" charset="0"/>
                <a:cs typeface="Calibri" panose="020F0502020204030204" pitchFamily="34" charset="0"/>
              </a:rPr>
              <a:t>дентифик</a:t>
            </a:r>
            <a:r>
              <a:rPr lang="sr-Cyrl-RS" sz="1800" dirty="0">
                <a:effectLst/>
                <a:latin typeface="Calibri" panose="020F0502020204030204" pitchFamily="34" charset="0"/>
                <a:ea typeface="Calibri" panose="020F0502020204030204" pitchFamily="34" charset="0"/>
                <a:cs typeface="Calibri" panose="020F0502020204030204" pitchFamily="34" charset="0"/>
              </a:rPr>
              <a:t>овати</a:t>
            </a:r>
            <a:r>
              <a:rPr lang="sr-Latn-RS" sz="1800" dirty="0">
                <a:effectLst/>
                <a:latin typeface="Calibri" panose="020F0502020204030204" pitchFamily="34" charset="0"/>
                <a:ea typeface="Calibri" panose="020F0502020204030204" pitchFamily="34" charset="0"/>
                <a:cs typeface="Calibri" panose="020F0502020204030204" pitchFamily="34" charset="0"/>
              </a:rPr>
              <a:t> потенцијалне користи и могућности за развој интелектуалне својине</a:t>
            </a:r>
            <a:r>
              <a:rPr lang="sr-Cyrl-RS" sz="1800" dirty="0">
                <a:effectLst/>
                <a:latin typeface="Calibri" panose="020F0502020204030204" pitchFamily="34" charset="0"/>
                <a:ea typeface="Calibri" panose="020F0502020204030204" pitchFamily="34" charset="0"/>
                <a:cs typeface="Calibri" panose="020F0502020204030204" pitchFamily="34" charset="0"/>
              </a:rPr>
              <a:t>, 2) комуникација са с</a:t>
            </a:r>
            <a:r>
              <a:rPr lang="sr-Latn-RS" sz="1800" dirty="0">
                <a:effectLst/>
                <a:latin typeface="Calibri" panose="020F0502020204030204" pitchFamily="34" charset="0"/>
                <a:ea typeface="Calibri" panose="020F0502020204030204" pitchFamily="34" charset="0"/>
                <a:cs typeface="Calibri" panose="020F0502020204030204" pitchFamily="34" charset="0"/>
              </a:rPr>
              <a:t>пецијализован</a:t>
            </a:r>
            <a:r>
              <a:rPr lang="sr-Cyrl-RS" sz="1800" dirty="0">
                <a:effectLst/>
                <a:latin typeface="Calibri" panose="020F0502020204030204" pitchFamily="34" charset="0"/>
                <a:ea typeface="Calibri" panose="020F0502020204030204" pitchFamily="34" charset="0"/>
                <a:cs typeface="Calibri" panose="020F0502020204030204" pitchFamily="34" charset="0"/>
              </a:rPr>
              <a:t>им</a:t>
            </a:r>
            <a:r>
              <a:rPr lang="sr-Latn-RS" sz="1800" dirty="0">
                <a:effectLst/>
                <a:latin typeface="Calibri" panose="020F0502020204030204" pitchFamily="34" charset="0"/>
                <a:ea typeface="Calibri" panose="020F0502020204030204" pitchFamily="34" charset="0"/>
                <a:cs typeface="Calibri" panose="020F0502020204030204" pitchFamily="34" charset="0"/>
              </a:rPr>
              <a:t> агенциј</a:t>
            </a:r>
            <a:r>
              <a:rPr lang="sr-Cyrl-RS" sz="1800" dirty="0">
                <a:effectLst/>
                <a:latin typeface="Calibri" panose="020F0502020204030204" pitchFamily="34" charset="0"/>
                <a:ea typeface="Calibri" panose="020F0502020204030204" pitchFamily="34" charset="0"/>
                <a:cs typeface="Calibri" panose="020F0502020204030204" pitchFamily="34" charset="0"/>
              </a:rPr>
              <a:t>ама, 3) к</a:t>
            </a:r>
            <a:r>
              <a:rPr lang="sr-Latn-RS" sz="1800" dirty="0">
                <a:effectLst/>
                <a:latin typeface="Calibri" panose="020F0502020204030204" pitchFamily="34" charset="0"/>
                <a:ea typeface="Calibri" panose="020F0502020204030204" pitchFamily="34" charset="0"/>
                <a:cs typeface="Calibri" panose="020F0502020204030204" pitchFamily="34" charset="0"/>
              </a:rPr>
              <a:t>онтактирање компанија које би имале користи од интелектуалне својине</a:t>
            </a:r>
            <a:r>
              <a:rPr lang="sr-Cyrl-RS" sz="1800" dirty="0">
                <a:effectLst/>
                <a:latin typeface="Calibri" panose="020F0502020204030204" pitchFamily="34" charset="0"/>
                <a:ea typeface="Calibri" panose="020F0502020204030204" pitchFamily="34" charset="0"/>
                <a:cs typeface="Calibri" panose="020F0502020204030204" pitchFamily="34" charset="0"/>
              </a:rPr>
              <a:t>, 4) огласити на п</a:t>
            </a:r>
            <a:r>
              <a:rPr lang="sr-Latn-RS" sz="1800" dirty="0">
                <a:effectLst/>
                <a:latin typeface="Calibri" panose="020F0502020204030204" pitchFamily="34" charset="0"/>
                <a:ea typeface="Calibri" panose="020F0502020204030204" pitchFamily="34" charset="0"/>
                <a:cs typeface="Calibri" panose="020F0502020204030204" pitchFamily="34" charset="0"/>
              </a:rPr>
              <a:t>ортали</a:t>
            </a:r>
            <a:r>
              <a:rPr lang="sr-Cyrl-RS" sz="1800" dirty="0">
                <a:effectLst/>
                <a:latin typeface="Calibri" panose="020F0502020204030204" pitchFamily="34" charset="0"/>
                <a:ea typeface="Calibri" panose="020F0502020204030204" pitchFamily="34" charset="0"/>
                <a:cs typeface="Calibri" panose="020F0502020204030204" pitchFamily="34" charset="0"/>
              </a:rPr>
              <a:t>ма</a:t>
            </a:r>
            <a:r>
              <a:rPr lang="sr-Latn-RS" sz="1800" dirty="0">
                <a:effectLst/>
                <a:latin typeface="Calibri" panose="020F0502020204030204" pitchFamily="34" charset="0"/>
                <a:ea typeface="Calibri" panose="020F0502020204030204" pitchFamily="34" charset="0"/>
                <a:cs typeface="Calibri" panose="020F0502020204030204" pitchFamily="34" charset="0"/>
              </a:rPr>
              <a:t> за продају патената и лиценци, као што су IP Marketplace</a:t>
            </a:r>
            <a:r>
              <a:rPr lang="sr-Cyrl-RS" sz="1800" dirty="0">
                <a:effectLst/>
                <a:latin typeface="Calibri" panose="020F0502020204030204" pitchFamily="34" charset="0"/>
                <a:ea typeface="Calibri" panose="020F0502020204030204" pitchFamily="34" charset="0"/>
                <a:cs typeface="Calibri" panose="020F0502020204030204" pitchFamily="34" charset="0"/>
              </a:rPr>
              <a:t>, 5) о</a:t>
            </a:r>
            <a:r>
              <a:rPr lang="sr-Latn-RS" sz="1800" dirty="0">
                <a:effectLst/>
                <a:latin typeface="Calibri" panose="020F0502020204030204" pitchFamily="34" charset="0"/>
                <a:ea typeface="Calibri" panose="020F0502020204030204" pitchFamily="34" charset="0"/>
                <a:cs typeface="Calibri" panose="020F0502020204030204" pitchFamily="34" charset="0"/>
              </a:rPr>
              <a:t>гласи</a:t>
            </a:r>
            <a:r>
              <a:rPr lang="sr-Cyrl-RS" sz="1800" dirty="0">
                <a:effectLst/>
                <a:latin typeface="Calibri" panose="020F0502020204030204" pitchFamily="34" charset="0"/>
                <a:ea typeface="Calibri" panose="020F0502020204030204" pitchFamily="34" charset="0"/>
                <a:cs typeface="Calibri" panose="020F0502020204030204" pitchFamily="34" charset="0"/>
              </a:rPr>
              <a:t>ти</a:t>
            </a:r>
            <a:r>
              <a:rPr lang="sr-Latn-RS" sz="1800" dirty="0">
                <a:effectLst/>
                <a:latin typeface="Calibri" panose="020F0502020204030204" pitchFamily="34" charset="0"/>
                <a:ea typeface="Calibri" panose="020F0502020204030204" pitchFamily="34" charset="0"/>
                <a:cs typeface="Calibri" panose="020F0502020204030204" pitchFamily="34" charset="0"/>
              </a:rPr>
              <a:t> у индустријским часописима и на порталима</a:t>
            </a:r>
            <a:r>
              <a:rPr lang="sr-Cyrl-RS" sz="1800" dirty="0">
                <a:effectLst/>
                <a:latin typeface="Calibri" panose="020F0502020204030204" pitchFamily="34" charset="0"/>
                <a:ea typeface="Calibri" panose="020F0502020204030204" pitchFamily="34" charset="0"/>
                <a:cs typeface="Calibri" panose="020F0502020204030204" pitchFamily="34" charset="0"/>
              </a:rPr>
              <a:t>, 6) п</a:t>
            </a:r>
            <a:r>
              <a:rPr lang="sr-Latn-RS" sz="1800" dirty="0">
                <a:effectLst/>
                <a:latin typeface="Calibri" panose="020F0502020204030204" pitchFamily="34" charset="0"/>
                <a:ea typeface="Calibri" panose="020F0502020204030204" pitchFamily="34" charset="0"/>
                <a:cs typeface="Calibri" panose="020F0502020204030204" pitchFamily="34" charset="0"/>
              </a:rPr>
              <a:t>ромо</a:t>
            </a:r>
            <a:r>
              <a:rPr lang="sr-Cyrl-RS" sz="1800" dirty="0">
                <a:effectLst/>
                <a:latin typeface="Calibri" panose="020F0502020204030204" pitchFamily="34" charset="0"/>
                <a:ea typeface="Calibri" panose="020F0502020204030204" pitchFamily="34" charset="0"/>
                <a:cs typeface="Calibri" panose="020F0502020204030204" pitchFamily="34" charset="0"/>
              </a:rPr>
              <a:t>висати</a:t>
            </a:r>
            <a:r>
              <a:rPr lang="sr-Latn-RS" sz="1800" dirty="0">
                <a:effectLst/>
                <a:latin typeface="Calibri" panose="020F0502020204030204" pitchFamily="34" charset="0"/>
                <a:ea typeface="Calibri" panose="020F0502020204030204" pitchFamily="34" charset="0"/>
                <a:cs typeface="Calibri" panose="020F0502020204030204" pitchFamily="34" charset="0"/>
              </a:rPr>
              <a:t> на конференцијама и догађајима везаним за иновације и интелектуалну својину.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5. </a:t>
            </a:r>
            <a:r>
              <a:rPr lang="sr-Latn-RS" sz="1800" b="1" dirty="0">
                <a:effectLst/>
                <a:latin typeface="Calibri" panose="020F0502020204030204" pitchFamily="34" charset="0"/>
                <a:ea typeface="Calibri" panose="020F0502020204030204" pitchFamily="34" charset="0"/>
                <a:cs typeface="Calibri" panose="020F0502020204030204" pitchFamily="34" charset="0"/>
              </a:rPr>
              <a:t>Возила и транспортна средства</a:t>
            </a:r>
            <a:r>
              <a:rPr lang="sr-Cyrl-RS" sz="1800" dirty="0">
                <a:effectLst/>
                <a:latin typeface="Calibri" panose="020F0502020204030204" pitchFamily="34" charset="0"/>
                <a:ea typeface="Calibri" panose="020F0502020204030204" pitchFamily="34" charset="0"/>
                <a:cs typeface="Calibri" panose="020F0502020204030204" pitchFamily="34" charset="0"/>
              </a:rPr>
              <a:t>: 1) п</a:t>
            </a:r>
            <a:r>
              <a:rPr lang="sr-Latn-RS" sz="1800" dirty="0">
                <a:effectLst/>
                <a:latin typeface="Calibri" panose="020F0502020204030204" pitchFamily="34" charset="0"/>
                <a:ea typeface="Calibri" panose="020F0502020204030204" pitchFamily="34" charset="0"/>
                <a:cs typeface="Calibri" panose="020F0502020204030204" pitchFamily="34" charset="0"/>
              </a:rPr>
              <a:t>рипрема возила за продају (сервис, чишћење, технички преглед)</a:t>
            </a:r>
            <a:r>
              <a:rPr lang="sr-Cyrl-RS" sz="1800" dirty="0">
                <a:effectLst/>
                <a:latin typeface="Calibri" panose="020F0502020204030204" pitchFamily="34" charset="0"/>
                <a:ea typeface="Calibri" panose="020F0502020204030204" pitchFamily="34" charset="0"/>
                <a:cs typeface="Calibri" panose="020F0502020204030204" pitchFamily="34" charset="0"/>
              </a:rPr>
              <a:t>, 2) Огласити на о</a:t>
            </a:r>
            <a:r>
              <a:rPr lang="sr-Latn-RS" sz="1800" dirty="0">
                <a:effectLst/>
                <a:latin typeface="Calibri" panose="020F0502020204030204" pitchFamily="34" charset="0"/>
                <a:ea typeface="Calibri" panose="020F0502020204030204" pitchFamily="34" charset="0"/>
                <a:cs typeface="Calibri" panose="020F0502020204030204" pitchFamily="34" charset="0"/>
              </a:rPr>
              <a:t>нлине платформ</a:t>
            </a:r>
            <a:r>
              <a:rPr lang="sr-Cyrl-RS" sz="1800" dirty="0">
                <a:effectLst/>
                <a:latin typeface="Calibri" panose="020F0502020204030204" pitchFamily="34" charset="0"/>
                <a:ea typeface="Calibri" panose="020F0502020204030204" pitchFamily="34" charset="0"/>
                <a:cs typeface="Calibri" panose="020F0502020204030204" pitchFamily="34" charset="0"/>
              </a:rPr>
              <a:t>ама</a:t>
            </a:r>
            <a:r>
              <a:rPr lang="sr-Latn-RS" sz="1800" dirty="0">
                <a:effectLst/>
                <a:latin typeface="Calibri" panose="020F0502020204030204" pitchFamily="34" charset="0"/>
                <a:ea typeface="Calibri" panose="020F0502020204030204" pitchFamily="34" charset="0"/>
                <a:cs typeface="Calibri" panose="020F0502020204030204" pitchFamily="34" charset="0"/>
              </a:rPr>
              <a:t> за продају возила: PolovniAutomobili, MojAuto, KupujemProdajem</a:t>
            </a:r>
            <a:r>
              <a:rPr lang="sr-Cyrl-RS" sz="1800" dirty="0">
                <a:effectLst/>
                <a:latin typeface="Calibri" panose="020F0502020204030204" pitchFamily="34" charset="0"/>
                <a:ea typeface="Calibri" panose="020F0502020204030204" pitchFamily="34" charset="0"/>
                <a:cs typeface="Calibri" panose="020F0502020204030204" pitchFamily="34" charset="0"/>
              </a:rPr>
              <a:t>, 3) п</a:t>
            </a:r>
            <a:r>
              <a:rPr lang="sr-Latn-RS" sz="1800" dirty="0">
                <a:effectLst/>
                <a:latin typeface="Calibri" panose="020F0502020204030204" pitchFamily="34" charset="0"/>
                <a:ea typeface="Calibri" panose="020F0502020204030204" pitchFamily="34" charset="0"/>
                <a:cs typeface="Calibri" panose="020F0502020204030204" pitchFamily="34" charset="0"/>
              </a:rPr>
              <a:t>рофесионалн</a:t>
            </a:r>
            <a:r>
              <a:rPr lang="sr-Cyrl-RS" sz="1800" dirty="0">
                <a:effectLst/>
                <a:latin typeface="Calibri" panose="020F0502020204030204" pitchFamily="34" charset="0"/>
                <a:ea typeface="Calibri" panose="020F0502020204030204" pitchFamily="34" charset="0"/>
                <a:cs typeface="Calibri" panose="020F0502020204030204" pitchFamily="34" charset="0"/>
              </a:rPr>
              <a:t>о</a:t>
            </a:r>
            <a:r>
              <a:rPr lang="sr-Latn-RS" sz="1800" dirty="0">
                <a:effectLst/>
                <a:latin typeface="Calibri" panose="020F0502020204030204" pitchFamily="34" charset="0"/>
                <a:ea typeface="Calibri" panose="020F0502020204030204" pitchFamily="34" charset="0"/>
                <a:cs typeface="Calibri" panose="020F0502020204030204" pitchFamily="34" charset="0"/>
              </a:rPr>
              <a:t> фотографи</a:t>
            </a:r>
            <a:r>
              <a:rPr lang="sr-Cyrl-RS" sz="1800" dirty="0">
                <a:effectLst/>
                <a:latin typeface="Calibri" panose="020F0502020204030204" pitchFamily="34" charset="0"/>
                <a:ea typeface="Calibri" panose="020F0502020204030204" pitchFamily="34" charset="0"/>
                <a:cs typeface="Calibri" panose="020F0502020204030204" pitchFamily="34" charset="0"/>
              </a:rPr>
              <a:t>сати и уколико сматрате да је потребно, урадити</a:t>
            </a:r>
            <a:r>
              <a:rPr lang="sr-Latn-RS" sz="1800" dirty="0">
                <a:effectLst/>
                <a:latin typeface="Calibri" panose="020F0502020204030204" pitchFamily="34" charset="0"/>
                <a:ea typeface="Calibri" panose="020F0502020204030204" pitchFamily="34" charset="0"/>
                <a:cs typeface="Calibri" panose="020F0502020204030204" pitchFamily="34" charset="0"/>
              </a:rPr>
              <a:t> видео запис возила.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2C85E6DA-A5B7-5C4C-A416-0B16DB4463E4}"/>
              </a:ext>
            </a:extLst>
          </p:cNvPr>
          <p:cNvSpPr>
            <a:spLocks noGrp="1"/>
          </p:cNvSpPr>
          <p:nvPr>
            <p:ph type="body" sz="quarter" idx="13"/>
          </p:nvPr>
        </p:nvSpPr>
        <p:spPr>
          <a:xfrm>
            <a:off x="838200" y="570368"/>
            <a:ext cx="10515599" cy="535531"/>
          </a:xfrm>
        </p:spPr>
        <p:txBody>
          <a:bodyPr/>
          <a:lstStyle/>
          <a:p>
            <a:r>
              <a:rPr lang="sr-Cyrl-RS" sz="3200" dirty="0">
                <a:latin typeface="+mn-lt"/>
              </a:rPr>
              <a:t>СТРАТЕГИЈЕ ПРОДАЈЕ</a:t>
            </a:r>
            <a:endParaRPr lang="sr-Latn-RS" sz="3200" dirty="0">
              <a:latin typeface="+mn-lt"/>
            </a:endParaRPr>
          </a:p>
        </p:txBody>
      </p:sp>
      <p:pic>
        <p:nvPicPr>
          <p:cNvPr id="4" name="Picture 3">
            <a:extLst>
              <a:ext uri="{FF2B5EF4-FFF2-40B4-BE49-F238E27FC236}">
                <a16:creationId xmlns:a16="http://schemas.microsoft.com/office/drawing/2014/main" id="{6D8A390F-8033-F39D-303D-DBC6C4C675FE}"/>
              </a:ext>
            </a:extLst>
          </p:cNvPr>
          <p:cNvPicPr>
            <a:picLocks noChangeAspect="1"/>
          </p:cNvPicPr>
          <p:nvPr/>
        </p:nvPicPr>
        <p:blipFill>
          <a:blip r:embed="rId3"/>
          <a:stretch>
            <a:fillRect/>
          </a:stretch>
        </p:blipFill>
        <p:spPr>
          <a:xfrm>
            <a:off x="9892145" y="391670"/>
            <a:ext cx="1461654" cy="1375336"/>
          </a:xfrm>
          <a:prstGeom prst="rect">
            <a:avLst/>
          </a:prstGeom>
        </p:spPr>
      </p:pic>
    </p:spTree>
    <p:extLst>
      <p:ext uri="{BB962C8B-B14F-4D97-AF65-F5344CB8AC3E}">
        <p14:creationId xmlns:p14="http://schemas.microsoft.com/office/powerpoint/2010/main" val="416758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982A1-2E49-EF06-9373-47C6ABE7FA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78B4FE-8580-BF58-58AA-C459EF4B769D}"/>
              </a:ext>
            </a:extLst>
          </p:cNvPr>
          <p:cNvSpPr txBox="1"/>
          <p:nvPr/>
        </p:nvSpPr>
        <p:spPr>
          <a:xfrm>
            <a:off x="838202" y="1305341"/>
            <a:ext cx="7225144"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Канали продаје</a:t>
            </a:r>
          </a:p>
        </p:txBody>
      </p:sp>
      <p:sp>
        <p:nvSpPr>
          <p:cNvPr id="13" name="TextBox 12">
            <a:extLst>
              <a:ext uri="{FF2B5EF4-FFF2-40B4-BE49-F238E27FC236}">
                <a16:creationId xmlns:a16="http://schemas.microsoft.com/office/drawing/2014/main" id="{A4DE2BDC-6ED2-0574-ECB8-67D660F2FB9C}"/>
              </a:ext>
            </a:extLst>
          </p:cNvPr>
          <p:cNvSpPr txBox="1"/>
          <p:nvPr/>
        </p:nvSpPr>
        <p:spPr>
          <a:xfrm>
            <a:off x="838198" y="1889253"/>
            <a:ext cx="10515597" cy="3350597"/>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a:t>
            </a:r>
            <a:r>
              <a:rPr lang="ru-RU" b="1" dirty="0">
                <a:effectLst/>
                <a:latin typeface="Calibri" panose="020F0502020204030204" pitchFamily="34" charset="0"/>
                <a:ea typeface="Calibri" panose="020F0502020204030204" pitchFamily="34" charset="0"/>
                <a:cs typeface="Times New Roman" panose="02020603050405020304" pitchFamily="18" charset="0"/>
              </a:rPr>
              <a:t>Оглашавање у дневним листовима</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Прво и оно што је обавезно Законом о стечају, стечајни управник врши оглашавање продаје у дневним листовима и на интернету (</a:t>
            </a:r>
            <a:r>
              <a:rPr lang="ru-RU" u="sng" dirty="0">
                <a:effectLst/>
                <a:latin typeface="Calibri" panose="020F0502020204030204" pitchFamily="34" charset="0"/>
                <a:ea typeface="Calibri" panose="020F0502020204030204" pitchFamily="34" charset="0"/>
                <a:cs typeface="Times New Roman" panose="02020603050405020304" pitchFamily="18" charset="0"/>
              </a:rPr>
              <a:t>два високотиражна дневна листа</a:t>
            </a:r>
            <a:r>
              <a:rPr lang="ru-RU" dirty="0">
                <a:effectLst/>
                <a:latin typeface="Calibri" panose="020F0502020204030204" pitchFamily="34" charset="0"/>
                <a:ea typeface="Calibri" panose="020F0502020204030204" pitchFamily="34" charset="0"/>
                <a:cs typeface="Times New Roman" panose="02020603050405020304" pitchFamily="18" charset="0"/>
              </a:rPr>
              <a:t> који се дистрибуирају на целој територији Републике Србије и </a:t>
            </a:r>
            <a:r>
              <a:rPr lang="ru-RU" u="sng" dirty="0">
                <a:effectLst/>
                <a:latin typeface="Calibri" panose="020F0502020204030204" pitchFamily="34" charset="0"/>
                <a:ea typeface="Calibri" panose="020F0502020204030204" pitchFamily="34" charset="0"/>
                <a:cs typeface="Times New Roman" panose="02020603050405020304" pitchFamily="18" charset="0"/>
              </a:rPr>
              <a:t>на интернет страни овлашћене организације</a:t>
            </a:r>
            <a:r>
              <a:rPr lang="ru-RU" dirty="0">
                <a:effectLst/>
                <a:latin typeface="Calibri" panose="020F0502020204030204" pitchFamily="34" charset="0"/>
                <a:ea typeface="Calibri" panose="020F0502020204030204" pitchFamily="34" charset="0"/>
                <a:cs typeface="Times New Roman" panose="02020603050405020304" pitchFamily="18" charset="0"/>
              </a:rPr>
              <a:t> и то најкасније 30 дана пре дана одређеног за јавно надметање или достављање понуда). </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a:t>
            </a:r>
            <a:r>
              <a:rPr lang="ru-RU" b="1" dirty="0">
                <a:effectLst/>
                <a:latin typeface="Calibri" panose="020F0502020204030204" pitchFamily="34" charset="0"/>
                <a:ea typeface="Calibri" panose="020F0502020204030204" pitchFamily="34" charset="0"/>
                <a:cs typeface="Times New Roman" panose="02020603050405020304" pitchFamily="18" charset="0"/>
              </a:rPr>
              <a:t>Оглашавање и у другим локалним медијима и специјализованим интернет порталима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Осим обавезног оглашавања, стечајни управник може оглашавати и у другим локалним медијима и специјализованим интернет порталима (пример: </a:t>
            </a:r>
            <a:r>
              <a:rPr lang="ru-RU" u="sng" dirty="0">
                <a:effectLst/>
                <a:latin typeface="Calibri" panose="020F0502020204030204" pitchFamily="34" charset="0"/>
                <a:ea typeface="Calibri" panose="020F0502020204030204" pitchFamily="34" charset="0"/>
                <a:cs typeface="Times New Roman" panose="02020603050405020304" pitchFamily="18" charset="0"/>
              </a:rPr>
              <a:t>специјализовани портали</a:t>
            </a:r>
            <a:r>
              <a:rPr lang="ru-RU" dirty="0">
                <a:effectLst/>
                <a:latin typeface="Calibri" panose="020F0502020204030204" pitchFamily="34" charset="0"/>
                <a:ea typeface="Calibri" panose="020F0502020204030204" pitchFamily="34" charset="0"/>
                <a:cs typeface="Times New Roman" panose="02020603050405020304" pitchFamily="18" charset="0"/>
              </a:rPr>
              <a:t> за некретнине уколико се ради о продаји непокретности, оглашавање у </a:t>
            </a:r>
            <a:r>
              <a:rPr lang="ru-RU" u="sng" dirty="0">
                <a:effectLst/>
                <a:latin typeface="Calibri" panose="020F0502020204030204" pitchFamily="34" charset="0"/>
                <a:ea typeface="Calibri" panose="020F0502020204030204" pitchFamily="34" charset="0"/>
                <a:cs typeface="Times New Roman" panose="02020603050405020304" pitchFamily="18" charset="0"/>
              </a:rPr>
              <a:t>индустријским часописима</a:t>
            </a:r>
            <a:r>
              <a:rPr lang="ru-RU" dirty="0">
                <a:effectLst/>
                <a:latin typeface="Calibri" panose="020F0502020204030204" pitchFamily="34" charset="0"/>
                <a:ea typeface="Calibri" panose="020F0502020204030204" pitchFamily="34" charset="0"/>
                <a:cs typeface="Times New Roman" panose="02020603050405020304" pitchFamily="18" charset="0"/>
              </a:rPr>
              <a:t> ако је у питању индустријска делатност или </a:t>
            </a:r>
            <a:r>
              <a:rPr lang="ru-RU" u="sng" dirty="0">
                <a:effectLst/>
                <a:latin typeface="Calibri" panose="020F0502020204030204" pitchFamily="34" charset="0"/>
                <a:ea typeface="Calibri" panose="020F0502020204030204" pitchFamily="34" charset="0"/>
                <a:cs typeface="Times New Roman" panose="02020603050405020304" pitchFamily="18" charset="0"/>
              </a:rPr>
              <a:t>путем финансијских медија и инвестиционих платформи</a:t>
            </a:r>
            <a:r>
              <a:rPr lang="ru-RU"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Placeholder 2">
            <a:extLst>
              <a:ext uri="{FF2B5EF4-FFF2-40B4-BE49-F238E27FC236}">
                <a16:creationId xmlns:a16="http://schemas.microsoft.com/office/drawing/2014/main" id="{C35BFC6B-5306-A19D-3D06-FB0A76CCC667}"/>
              </a:ext>
            </a:extLst>
          </p:cNvPr>
          <p:cNvSpPr>
            <a:spLocks noGrp="1"/>
          </p:cNvSpPr>
          <p:nvPr>
            <p:ph type="body" sz="quarter" idx="13"/>
          </p:nvPr>
        </p:nvSpPr>
        <p:spPr>
          <a:xfrm>
            <a:off x="838200" y="570368"/>
            <a:ext cx="10515599" cy="535531"/>
          </a:xfrm>
        </p:spPr>
        <p:txBody>
          <a:bodyPr/>
          <a:lstStyle/>
          <a:p>
            <a:r>
              <a:rPr lang="sr-Cyrl-RS" sz="3200" dirty="0">
                <a:latin typeface="+mn-lt"/>
              </a:rPr>
              <a:t>КАНАЛИ ПРОДАЈЕ</a:t>
            </a:r>
            <a:endParaRPr lang="sr-Latn-RS" sz="3200" dirty="0">
              <a:latin typeface="+mn-lt"/>
            </a:endParaRPr>
          </a:p>
        </p:txBody>
      </p:sp>
      <p:pic>
        <p:nvPicPr>
          <p:cNvPr id="20484" name="Picture 4" descr="Free Telegram Ads - buy telegram members">
            <a:extLst>
              <a:ext uri="{FF2B5EF4-FFF2-40B4-BE49-F238E27FC236}">
                <a16:creationId xmlns:a16="http://schemas.microsoft.com/office/drawing/2014/main" id="{84F85902-2E5E-8E0E-D474-AF96EB089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273" y="374274"/>
            <a:ext cx="2394522" cy="139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60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65A3-7106-E368-9F5A-310990088E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9B785E-00B8-C07D-4C3D-3DB7862F1261}"/>
              </a:ext>
            </a:extLst>
          </p:cNvPr>
          <p:cNvSpPr txBox="1"/>
          <p:nvPr/>
        </p:nvSpPr>
        <p:spPr>
          <a:xfrm>
            <a:off x="838201" y="1305341"/>
            <a:ext cx="76038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Канали продаје</a:t>
            </a:r>
          </a:p>
        </p:txBody>
      </p:sp>
      <p:sp>
        <p:nvSpPr>
          <p:cNvPr id="13" name="TextBox 12">
            <a:extLst>
              <a:ext uri="{FF2B5EF4-FFF2-40B4-BE49-F238E27FC236}">
                <a16:creationId xmlns:a16="http://schemas.microsoft.com/office/drawing/2014/main" id="{B36ECC15-AFF6-3743-9B5B-995FB4FF7421}"/>
              </a:ext>
            </a:extLst>
          </p:cNvPr>
          <p:cNvSpPr txBox="1"/>
          <p:nvPr/>
        </p:nvSpPr>
        <p:spPr>
          <a:xfrm>
            <a:off x="838198" y="1889253"/>
            <a:ext cx="10515597" cy="4342279"/>
          </a:xfrm>
          <a:prstGeom prst="rect">
            <a:avLst/>
          </a:prstGeom>
          <a:noFill/>
          <a:ln w="3175">
            <a:solidFill>
              <a:schemeClr val="tx1"/>
            </a:solidFill>
          </a:ln>
        </p:spPr>
        <p:txBody>
          <a:bodyPr wrap="square" rtlCol="0">
            <a:spAutoFit/>
          </a:bodyPr>
          <a:lstStyle/>
          <a:p>
            <a:pPr>
              <a:lnSpc>
                <a:spcPct val="107000"/>
              </a:lnSpc>
              <a:spcAft>
                <a:spcPts val="800"/>
              </a:spcAft>
            </a:pPr>
            <a:r>
              <a:rPr lang="ru-RU" b="1" dirty="0">
                <a:effectLst/>
                <a:latin typeface="Calibri" panose="020F0502020204030204" pitchFamily="34" charset="0"/>
                <a:ea typeface="Calibri" panose="020F0502020204030204" pitchFamily="34" charset="0"/>
                <a:cs typeface="Times New Roman" panose="02020603050405020304" pitchFamily="18" charset="0"/>
              </a:rPr>
              <a:t>-Ангажовање специјализоване агенције за продају</a:t>
            </a:r>
            <a:r>
              <a:rPr lang="ru-RU"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Законом о стечају је прописано у члану 132. став 5. да стечајни управник може уз сагласност одбора поверилаца </a:t>
            </a:r>
            <a:r>
              <a:rPr lang="ru-RU" u="sng" dirty="0">
                <a:effectLst/>
                <a:latin typeface="Calibri" panose="020F0502020204030204" pitchFamily="34" charset="0"/>
                <a:ea typeface="Calibri" panose="020F0502020204030204" pitchFamily="34" charset="0"/>
                <a:cs typeface="Times New Roman" panose="02020603050405020304" pitchFamily="18" charset="0"/>
              </a:rPr>
              <a:t>ангажовати домаћа или страна лица стручна за вршење продаје јавним надметањем</a:t>
            </a:r>
            <a:r>
              <a:rPr lang="ru-RU" dirty="0">
                <a:effectLst/>
                <a:latin typeface="Calibri" panose="020F0502020204030204" pitchFamily="34" charset="0"/>
                <a:ea typeface="Calibri" panose="020F0502020204030204" pitchFamily="34" charset="0"/>
                <a:cs typeface="Times New Roman" panose="02020603050405020304" pitchFamily="18" charset="0"/>
              </a:rPr>
              <a:t> ако је предмет продаје уметничко дело, односно други специфичан предмет продаје за који постоји специјализовано тржиште или ако сматра да ће се таквим ангажовањем остварити већа јавност продаје и повољније уновчење. Овим чланом Закона о стечају </a:t>
            </a:r>
            <a:r>
              <a:rPr lang="ru-RU" u="sng" dirty="0">
                <a:effectLst/>
                <a:latin typeface="Calibri" panose="020F0502020204030204" pitchFamily="34" charset="0"/>
                <a:ea typeface="Calibri" panose="020F0502020204030204" pitchFamily="34" charset="0"/>
                <a:cs typeface="Times New Roman" panose="02020603050405020304" pitchFamily="18" charset="0"/>
              </a:rPr>
              <a:t>није дато овлашћење специјализованим агенцијама да изврше продају мимо Закона о стечају</a:t>
            </a:r>
            <a:r>
              <a:rPr lang="ru-RU" dirty="0">
                <a:effectLst/>
                <a:latin typeface="Calibri" panose="020F0502020204030204" pitchFamily="34" charset="0"/>
                <a:ea typeface="Calibri" panose="020F0502020204030204" pitchFamily="34" charset="0"/>
                <a:cs typeface="Times New Roman" panose="02020603050405020304" pitchFamily="18" charset="0"/>
              </a:rPr>
              <a:t>, односно и код такве продаје морају се применити само они методи продаје које Закон о стечају прописује.</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a:t>
            </a:r>
            <a:r>
              <a:rPr lang="ru-RU" b="1" dirty="0">
                <a:effectLst/>
                <a:latin typeface="Calibri" panose="020F0502020204030204" pitchFamily="34" charset="0"/>
                <a:ea typeface="Calibri" panose="020F0502020204030204" pitchFamily="34" charset="0"/>
                <a:cs typeface="Times New Roman" panose="02020603050405020304" pitchFamily="18" charset="0"/>
              </a:rPr>
              <a:t>Директно преговарање са заинтересованим странама</a:t>
            </a:r>
            <a:r>
              <a:rPr lang="ru-RU"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Стечајни управник може потенцијалне купце информисати о евентуалној продаји и у току стечаја и након оглашавања. Информације о продаји могу бити у складу са ограничењима из Закона о стечају. </a:t>
            </a:r>
          </a:p>
          <a:p>
            <a:pPr>
              <a:lnSpc>
                <a:spcPct val="107000"/>
              </a:lnSpc>
              <a:spcAft>
                <a:spcPts val="800"/>
              </a:spcAft>
            </a:pPr>
            <a:r>
              <a:rPr lang="ru-RU" u="sng" dirty="0">
                <a:latin typeface="Calibri" panose="020F0502020204030204" pitchFamily="34" charset="0"/>
                <a:ea typeface="Calibri" panose="020F0502020204030204" pitchFamily="34" charset="0"/>
                <a:cs typeface="Times New Roman" panose="02020603050405020304" pitchFamily="18" charset="0"/>
              </a:rPr>
              <a:t>Независно од вресте имовине,</a:t>
            </a:r>
            <a:r>
              <a:rPr lang="ru-RU" u="sng" dirty="0">
                <a:effectLst/>
                <a:latin typeface="Calibri" panose="020F0502020204030204" pitchFamily="34" charset="0"/>
                <a:ea typeface="Calibri" panose="020F0502020204030204" pitchFamily="34" charset="0"/>
                <a:cs typeface="Times New Roman" panose="02020603050405020304" pitchFamily="18" charset="0"/>
              </a:rPr>
              <a:t> треба спровести сву процедуру која регулише продају имовине стечајног дужника прописану одредбама Законом о стечају.</a:t>
            </a:r>
          </a:p>
        </p:txBody>
      </p:sp>
      <p:sp>
        <p:nvSpPr>
          <p:cNvPr id="7" name="Text Placeholder 2">
            <a:extLst>
              <a:ext uri="{FF2B5EF4-FFF2-40B4-BE49-F238E27FC236}">
                <a16:creationId xmlns:a16="http://schemas.microsoft.com/office/drawing/2014/main" id="{2A129047-D748-C8A0-E4D8-C0D36EBF2B11}"/>
              </a:ext>
            </a:extLst>
          </p:cNvPr>
          <p:cNvSpPr>
            <a:spLocks noGrp="1"/>
          </p:cNvSpPr>
          <p:nvPr>
            <p:ph type="body" sz="quarter" idx="13"/>
          </p:nvPr>
        </p:nvSpPr>
        <p:spPr>
          <a:xfrm>
            <a:off x="838200" y="570368"/>
            <a:ext cx="10515599" cy="535531"/>
          </a:xfrm>
        </p:spPr>
        <p:txBody>
          <a:bodyPr/>
          <a:lstStyle/>
          <a:p>
            <a:r>
              <a:rPr lang="sr-Cyrl-RS" sz="3200" dirty="0">
                <a:latin typeface="+mn-lt"/>
              </a:rPr>
              <a:t>КАНАЛИ ПРОДАЈЕ</a:t>
            </a:r>
            <a:endParaRPr lang="sr-Latn-RS" sz="3200" dirty="0">
              <a:latin typeface="+mn-lt"/>
            </a:endParaRPr>
          </a:p>
        </p:txBody>
      </p:sp>
      <p:pic>
        <p:nvPicPr>
          <p:cNvPr id="4" name="Picture 4" descr="Free Telegram Ads - buy telegram members">
            <a:extLst>
              <a:ext uri="{FF2B5EF4-FFF2-40B4-BE49-F238E27FC236}">
                <a16:creationId xmlns:a16="http://schemas.microsoft.com/office/drawing/2014/main" id="{6A9FC8E5-5ACA-932A-60E6-40FFBCCEC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273" y="374274"/>
            <a:ext cx="2394522" cy="139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14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5B971-6B4B-AD46-85BB-804C4AB9A0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AFEC62-FE3D-C909-1C56-BB527428FF2E}"/>
              </a:ext>
            </a:extLst>
          </p:cNvPr>
          <p:cNvSpPr txBox="1"/>
          <p:nvPr/>
        </p:nvSpPr>
        <p:spPr>
          <a:xfrm>
            <a:off x="838201" y="1305341"/>
            <a:ext cx="68926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Процес</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3DF0B51-0D18-8226-F280-4E9F7F655FEE}"/>
              </a:ext>
            </a:extLst>
          </p:cNvPr>
          <p:cNvSpPr txBox="1"/>
          <p:nvPr/>
        </p:nvSpPr>
        <p:spPr>
          <a:xfrm>
            <a:off x="838200" y="1966448"/>
            <a:ext cx="10515597" cy="2564100"/>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Процес се може структурирати кроз следеће фазе и тактике:</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b="1" dirty="0">
                <a:effectLst/>
                <a:latin typeface="Calibri" panose="020F0502020204030204" pitchFamily="34" charset="0"/>
                <a:ea typeface="Calibri" panose="020F0502020204030204" pitchFamily="34" charset="0"/>
                <a:cs typeface="Times New Roman" panose="02020603050405020304" pitchFamily="18" charset="0"/>
              </a:rPr>
              <a:t>Анализа циљне групе</a:t>
            </a:r>
            <a:r>
              <a:rPr lang="ru-RU" dirty="0">
                <a:effectLst/>
                <a:latin typeface="Calibri" panose="020F0502020204030204" pitchFamily="34" charset="0"/>
                <a:ea typeface="Calibri" panose="020F0502020204030204" pitchFamily="34" charset="0"/>
                <a:cs typeface="Times New Roman" panose="02020603050405020304" pitchFamily="18" charset="0"/>
              </a:rPr>
              <a:t>, односно </a:t>
            </a:r>
            <a:r>
              <a:rPr lang="ru-RU" u="sng" dirty="0">
                <a:effectLst/>
                <a:latin typeface="Calibri" panose="020F0502020204030204" pitchFamily="34" charset="0"/>
                <a:ea typeface="Calibri" panose="020F0502020204030204" pitchFamily="34" charset="0"/>
                <a:cs typeface="Times New Roman" panose="02020603050405020304" pitchFamily="18" charset="0"/>
              </a:rPr>
              <a:t>идентификација потенцијалних купаца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b="1" dirty="0">
                <a:effectLst/>
                <a:latin typeface="Calibri" panose="020F0502020204030204" pitchFamily="34" charset="0"/>
                <a:ea typeface="Calibri" panose="020F0502020204030204" pitchFamily="34" charset="0"/>
                <a:cs typeface="Times New Roman" panose="02020603050405020304" pitchFamily="18" charset="0"/>
              </a:rPr>
              <a:t>Сегментација тржишта</a:t>
            </a: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u="sng" dirty="0">
                <a:effectLst/>
                <a:latin typeface="Calibri" panose="020F0502020204030204" pitchFamily="34" charset="0"/>
                <a:ea typeface="Calibri" panose="020F0502020204030204" pitchFamily="34" charset="0"/>
                <a:cs typeface="Times New Roman" panose="02020603050405020304" pitchFamily="18" charset="0"/>
              </a:rPr>
              <a:t>Класификовати купце</a:t>
            </a:r>
            <a:r>
              <a:rPr lang="ru-RU" dirty="0">
                <a:effectLst/>
                <a:latin typeface="Calibri" panose="020F0502020204030204" pitchFamily="34" charset="0"/>
                <a:ea typeface="Calibri" panose="020F0502020204030204" pitchFamily="34" charset="0"/>
                <a:cs typeface="Times New Roman" panose="02020603050405020304" pitchFamily="18" charset="0"/>
              </a:rPr>
              <a:t> на основу њихове платежне моћи, интереса, и локације, а онда их </a:t>
            </a:r>
            <a:r>
              <a:rPr lang="ru-RU" u="sng" dirty="0">
                <a:effectLst/>
                <a:latin typeface="Calibri" panose="020F0502020204030204" pitchFamily="34" charset="0"/>
                <a:ea typeface="Calibri" panose="020F0502020204030204" pitchFamily="34" charset="0"/>
                <a:cs typeface="Times New Roman" panose="02020603050405020304" pitchFamily="18" charset="0"/>
              </a:rPr>
              <a:t>директно обавештавати</a:t>
            </a:r>
            <a:r>
              <a:rPr lang="ru-RU" dirty="0">
                <a:effectLst/>
                <a:latin typeface="Calibri" panose="020F0502020204030204" pitchFamily="34" charset="0"/>
                <a:ea typeface="Calibri" panose="020F0502020204030204" pitchFamily="34" charset="0"/>
                <a:cs typeface="Times New Roman" panose="02020603050405020304" pitchFamily="18" charset="0"/>
              </a:rPr>
              <a:t> о продаји (пример: слање огласа, телефонски позив,...).</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Израда </a:t>
            </a:r>
            <a:r>
              <a:rPr lang="ru-RU" b="1" dirty="0">
                <a:effectLst/>
                <a:latin typeface="Calibri" panose="020F0502020204030204" pitchFamily="34" charset="0"/>
                <a:ea typeface="Calibri" panose="020F0502020204030204" pitchFamily="34" charset="0"/>
                <a:cs typeface="Times New Roman" panose="02020603050405020304" pitchFamily="18" charset="0"/>
              </a:rPr>
              <a:t>маркетиншке стратегије</a:t>
            </a:r>
            <a:r>
              <a:rPr lang="ru-RU"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Кроз продајну документацију, оглас и директном комуникацијом </a:t>
            </a:r>
            <a:r>
              <a:rPr lang="ru-RU" b="1" dirty="0">
                <a:effectLst/>
                <a:latin typeface="Calibri" panose="020F0502020204030204" pitchFamily="34" charset="0"/>
                <a:ea typeface="Calibri" panose="020F0502020204030204" pitchFamily="34" charset="0"/>
                <a:cs typeface="Times New Roman" panose="02020603050405020304" pitchFamily="18" charset="0"/>
              </a:rPr>
              <a:t>јасно приказати предност имовине која се продаје</a:t>
            </a:r>
            <a:r>
              <a:rPr lang="ru-RU" dirty="0">
                <a:effectLst/>
                <a:latin typeface="Calibri" panose="020F0502020204030204" pitchFamily="34" charset="0"/>
                <a:ea typeface="Calibri" panose="020F0502020204030204" pitchFamily="34" charset="0"/>
                <a:cs typeface="Times New Roman" panose="02020603050405020304" pitchFamily="18" charset="0"/>
              </a:rPr>
              <a:t>, као што су локација, стање, потенцијал за даљи развој или коришћење</a:t>
            </a:r>
          </a:p>
        </p:txBody>
      </p:sp>
      <p:sp>
        <p:nvSpPr>
          <p:cNvPr id="7" name="Text Placeholder 2">
            <a:extLst>
              <a:ext uri="{FF2B5EF4-FFF2-40B4-BE49-F238E27FC236}">
                <a16:creationId xmlns:a16="http://schemas.microsoft.com/office/drawing/2014/main" id="{D66F467B-36DC-4A4B-9FE4-E4F5E68AF28C}"/>
              </a:ext>
            </a:extLst>
          </p:cNvPr>
          <p:cNvSpPr>
            <a:spLocks noGrp="1"/>
          </p:cNvSpPr>
          <p:nvPr>
            <p:ph type="body" sz="quarter" idx="13"/>
          </p:nvPr>
        </p:nvSpPr>
        <p:spPr>
          <a:xfrm>
            <a:off x="838200" y="570368"/>
            <a:ext cx="10515599" cy="535531"/>
          </a:xfrm>
        </p:spPr>
        <p:txBody>
          <a:bodyPr/>
          <a:lstStyle/>
          <a:p>
            <a:r>
              <a:rPr lang="sr-Cyrl-RS" sz="3200" dirty="0">
                <a:latin typeface="+mn-lt"/>
              </a:rPr>
              <a:t>МАРКЕТИНГ</a:t>
            </a:r>
            <a:endParaRPr lang="sr-Latn-RS" sz="3200" dirty="0">
              <a:latin typeface="+mn-lt"/>
            </a:endParaRPr>
          </a:p>
        </p:txBody>
      </p:sp>
      <p:pic>
        <p:nvPicPr>
          <p:cNvPr id="3" name="Picture 4" descr="A Manufacturer's Roadmap to Identify New Sales Channels - Catsy">
            <a:extLst>
              <a:ext uri="{FF2B5EF4-FFF2-40B4-BE49-F238E27FC236}">
                <a16:creationId xmlns:a16="http://schemas.microsoft.com/office/drawing/2014/main" id="{E54257A6-0067-2CA4-312F-D30627540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417" y="364333"/>
            <a:ext cx="2154381" cy="140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4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EE79-ED27-A6FF-449A-E38E896EE7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C41D87-E868-5AFA-87B2-34FAF532DF4E}"/>
              </a:ext>
            </a:extLst>
          </p:cNvPr>
          <p:cNvSpPr txBox="1"/>
          <p:nvPr/>
        </p:nvSpPr>
        <p:spPr>
          <a:xfrm>
            <a:off x="838201" y="1305341"/>
            <a:ext cx="84166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Овлашћено стручно лице (проценитељ) и процена вредности</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D239E7B-CA69-E1D8-4A4E-9E330044D9AB}"/>
              </a:ext>
            </a:extLst>
          </p:cNvPr>
          <p:cNvSpPr txBox="1"/>
          <p:nvPr/>
        </p:nvSpPr>
        <p:spPr>
          <a:xfrm>
            <a:off x="838201" y="1898490"/>
            <a:ext cx="10515598" cy="4638642"/>
          </a:xfrm>
          <a:prstGeom prst="rect">
            <a:avLst/>
          </a:prstGeom>
          <a:noFill/>
          <a:ln w="3175">
            <a:solidFill>
              <a:schemeClr val="tx1"/>
            </a:solidFill>
          </a:ln>
        </p:spPr>
        <p:txBody>
          <a:bodyPr wrap="square" rtlCol="0">
            <a:spAutoFit/>
          </a:bodyPr>
          <a:lstStyle/>
          <a:p>
            <a:pPr>
              <a:lnSpc>
                <a:spcPct val="107000"/>
              </a:lnSpc>
              <a:spcAft>
                <a:spcPts val="800"/>
              </a:spcAft>
            </a:pPr>
            <a:r>
              <a:rPr lang="sr-Cyrl-RS" sz="1800" i="1" u="sng" dirty="0">
                <a:effectLst/>
                <a:latin typeface="Calibri" panose="020F0502020204030204" pitchFamily="34" charset="0"/>
                <a:ea typeface="Calibri" panose="020F0502020204030204" pitchFamily="34" charset="0"/>
                <a:cs typeface="Calibri" panose="020F0502020204030204" pitchFamily="34" charset="0"/>
              </a:rPr>
              <a:t>Овлашћено стручно лице (проценитељ) и процена вредности, Члан 53а Закона о стечају: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Овлашћено стручно лице (проценитељ) у поступку стечаја мора бити лице које </a:t>
            </a:r>
            <a:r>
              <a:rPr lang="sr-Cyrl-RS" sz="1800" b="1" i="1" dirty="0">
                <a:effectLst/>
                <a:latin typeface="Calibri" panose="020F0502020204030204" pitchFamily="34" charset="0"/>
                <a:ea typeface="Calibri" panose="020F0502020204030204" pitchFamily="34" charset="0"/>
                <a:cs typeface="Calibri" panose="020F0502020204030204" pitchFamily="34" charset="0"/>
              </a:rPr>
              <a:t>поседује лиценцу </a:t>
            </a:r>
            <a:r>
              <a:rPr lang="sr-Cyrl-RS" sz="1800" i="1" dirty="0">
                <a:effectLst/>
                <a:latin typeface="Calibri" panose="020F0502020204030204" pitchFamily="34" charset="0"/>
                <a:ea typeface="Calibri" panose="020F0502020204030204" pitchFamily="34" charset="0"/>
                <a:cs typeface="Calibri" panose="020F0502020204030204" pitchFamily="34" charset="0"/>
              </a:rPr>
              <a:t>за вршење одговарајуће врсте процена у складу са посебним законом.</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У случају да за вршење одговарајуће врсте процена није донет посебан закон, послове овлашћеног стручног лица може обављати </a:t>
            </a:r>
            <a:r>
              <a:rPr lang="sr-Cyrl-RS" sz="1800" b="1" i="1" dirty="0">
                <a:effectLst/>
                <a:latin typeface="Calibri" panose="020F0502020204030204" pitchFamily="34" charset="0"/>
                <a:ea typeface="Calibri" panose="020F0502020204030204" pitchFamily="34" charset="0"/>
                <a:cs typeface="Calibri" panose="020F0502020204030204" pitchFamily="34" charset="0"/>
              </a:rPr>
              <a:t>лице које поседује одговарајућа знања и уписано је у листу </a:t>
            </a:r>
            <a:r>
              <a:rPr lang="sr-Cyrl-RS" sz="1800" i="1" dirty="0">
                <a:effectLst/>
                <a:latin typeface="Calibri" panose="020F0502020204030204" pitchFamily="34" charset="0"/>
                <a:ea typeface="Calibri" panose="020F0502020204030204" pitchFamily="34" charset="0"/>
                <a:cs typeface="Calibri" panose="020F0502020204030204" pitchFamily="34" charset="0"/>
              </a:rPr>
              <a:t>коју води надлежни орган за вршење послова процене, односно вештачења...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У складу са позитивним правом код нас, </a:t>
            </a:r>
            <a:r>
              <a:rPr lang="sr-Cyrl-RS" sz="1800" u="sng" dirty="0">
                <a:effectLst/>
                <a:latin typeface="Calibri" panose="020F0502020204030204" pitchFamily="34" charset="0"/>
                <a:ea typeface="Calibri" panose="020F0502020204030204" pitchFamily="34" charset="0"/>
                <a:cs typeface="Calibri" panose="020F0502020204030204" pitchFamily="34" charset="0"/>
              </a:rPr>
              <a:t>једино код процене непокретности постоји обавеза да се ангажује лице које поседује лиценцу</a:t>
            </a:r>
            <a:r>
              <a:rPr lang="sr-Cyrl-RS" sz="1800" dirty="0">
                <a:effectLst/>
                <a:latin typeface="Calibri" panose="020F0502020204030204" pitchFamily="34" charset="0"/>
                <a:ea typeface="Calibri" panose="020F0502020204030204" pitchFamily="34" charset="0"/>
                <a:cs typeface="Calibri" panose="020F0502020204030204" pitchFamily="34" charset="0"/>
              </a:rPr>
              <a:t> за вршење процене непокретности издату од Министарства финансија РС у складу са чланом 9. Закона о проценитељима вредности непокретности („Службени гласник РС”, бр. 108/16 и 113/17). Осим тога, једино су код процене непокретности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дати основни појмови и уређена процедура поступања проценитеља</a:t>
            </a:r>
            <a:r>
              <a:rPr lang="sr-Cyrl-RS" sz="1800" dirty="0">
                <a:effectLst/>
                <a:latin typeface="Calibri" panose="020F0502020204030204" pitchFamily="34" charset="0"/>
                <a:ea typeface="Calibri" panose="020F0502020204030204" pitchFamily="34" charset="0"/>
                <a:cs typeface="Calibri" panose="020F0502020204030204" pitchFamily="34" charset="0"/>
              </a:rPr>
              <a:t>  - Правилник о националним стандардима, кодексу етике и правилима професионалног понашања лиценцираног проценитеља</a:t>
            </a:r>
            <a:r>
              <a:rPr lang="sr-Latn-RS" sz="1800" dirty="0">
                <a:effectLst/>
                <a:latin typeface="Calibri" panose="020F0502020204030204" pitchFamily="34" charset="0"/>
                <a:ea typeface="Calibri" panose="020F0502020204030204" pitchFamily="34" charset="0"/>
                <a:cs typeface="Calibri" panose="020F0502020204030204" pitchFamily="34" charset="0"/>
              </a:rPr>
              <a:t> („Службени гласник РС”, бр. 37/2023)</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5B22BCBB-35D7-45AE-7B25-98D4E3BE85F3}"/>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2050" name="Picture 2" descr="Real Estate Appraisal Vector Images (over 810)">
            <a:extLst>
              <a:ext uri="{FF2B5EF4-FFF2-40B4-BE49-F238E27FC236}">
                <a16:creationId xmlns:a16="http://schemas.microsoft.com/office/drawing/2014/main" id="{106F9F85-6DF1-97AC-0813-697791D44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624" y="625738"/>
            <a:ext cx="2029175" cy="114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2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97ED-E386-96BB-8888-8ABB8BA278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DF82B8-1913-CD96-96F9-42E67936679C}"/>
              </a:ext>
            </a:extLst>
          </p:cNvPr>
          <p:cNvSpPr txBox="1"/>
          <p:nvPr/>
        </p:nvSpPr>
        <p:spPr>
          <a:xfrm>
            <a:off x="838201" y="1305341"/>
            <a:ext cx="6707908"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a typeface="Calibri" panose="020F0502020204030204" pitchFamily="34" charset="0"/>
                <a:cs typeface="Times New Roman" panose="02020603050405020304" pitchFamily="18" charset="0"/>
              </a:rPr>
              <a:t>Канали комуникације</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598F46E-35AA-B21B-6746-2DF009A2C515}"/>
              </a:ext>
            </a:extLst>
          </p:cNvPr>
          <p:cNvSpPr txBox="1"/>
          <p:nvPr/>
        </p:nvSpPr>
        <p:spPr>
          <a:xfrm>
            <a:off x="838200" y="1966448"/>
            <a:ext cx="10515597" cy="2564100"/>
          </a:xfrm>
          <a:prstGeom prst="rect">
            <a:avLst/>
          </a:prstGeom>
          <a:noFill/>
          <a:ln w="3175">
            <a:solidFill>
              <a:schemeClr val="tx1"/>
            </a:solidFill>
          </a:ln>
        </p:spPr>
        <p:txBody>
          <a:bodyPr wrap="square" rtlCol="0">
            <a:spAutoFit/>
          </a:bodyPr>
          <a:lstStyle/>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b="1" dirty="0">
                <a:effectLst/>
                <a:latin typeface="Calibri" panose="020F0502020204030204" pitchFamily="34" charset="0"/>
                <a:ea typeface="Calibri" panose="020F0502020204030204" pitchFamily="34" charset="0"/>
                <a:cs typeface="Times New Roman" panose="02020603050405020304" pitchFamily="18" charset="0"/>
              </a:rPr>
              <a:t>Избор канала комуникације</a:t>
            </a:r>
            <a:r>
              <a:rPr lang="ru-RU"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u="sng" dirty="0">
                <a:effectLst/>
                <a:latin typeface="Calibri" panose="020F0502020204030204" pitchFamily="34" charset="0"/>
                <a:ea typeface="Calibri" panose="020F0502020204030204" pitchFamily="34" charset="0"/>
                <a:cs typeface="Times New Roman" panose="02020603050405020304" pitchFamily="18" charset="0"/>
              </a:rPr>
              <a:t>Дигитални маркетинг</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u="sng" dirty="0">
                <a:effectLst/>
                <a:latin typeface="Calibri" panose="020F0502020204030204" pitchFamily="34" charset="0"/>
                <a:ea typeface="Calibri" panose="020F0502020204030204" pitchFamily="34" charset="0"/>
                <a:cs typeface="Times New Roman" panose="02020603050405020304" pitchFamily="18" charset="0"/>
              </a:rPr>
              <a:t>Традиционални маркетинг</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b="1" dirty="0">
                <a:effectLst/>
                <a:latin typeface="Calibri" panose="020F0502020204030204" pitchFamily="34" charset="0"/>
                <a:ea typeface="Calibri" panose="020F0502020204030204" pitchFamily="34" charset="0"/>
                <a:cs typeface="Times New Roman" panose="02020603050405020304" pitchFamily="18" charset="0"/>
              </a:rPr>
              <a:t>Директна продаја </a:t>
            </a:r>
            <a:r>
              <a:rPr lang="ru-RU" dirty="0">
                <a:effectLst/>
                <a:latin typeface="Calibri" panose="020F0502020204030204" pitchFamily="34" charset="0"/>
                <a:ea typeface="Calibri" panose="020F0502020204030204" pitchFamily="34" charset="0"/>
                <a:cs typeface="Times New Roman" panose="02020603050405020304" pitchFamily="18" charset="0"/>
              </a:rPr>
              <a:t>подразумева активно контактирање потенцијалних купаца.</a:t>
            </a:r>
          </a:p>
          <a:p>
            <a:pPr>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a:t>
            </a:r>
            <a:r>
              <a:rPr lang="ru-RU" b="1" dirty="0">
                <a:effectLst/>
                <a:latin typeface="Calibri" panose="020F0502020204030204" pitchFamily="34" charset="0"/>
                <a:ea typeface="Calibri" panose="020F0502020204030204" pitchFamily="34" charset="0"/>
                <a:cs typeface="Times New Roman" panose="02020603050405020304" pitchFamily="18" charset="0"/>
              </a:rPr>
              <a:t>Креирање промотивних материјала</a:t>
            </a:r>
            <a:r>
              <a:rPr lang="ru-RU" dirty="0">
                <a:effectLst/>
                <a:latin typeface="Calibri" panose="020F0502020204030204" pitchFamily="34" charset="0"/>
                <a:ea typeface="Calibri" panose="020F0502020204030204" pitchFamily="34" charset="0"/>
                <a:cs typeface="Times New Roman" panose="02020603050405020304" pitchFamily="18" charset="0"/>
              </a:rPr>
              <a:t> као што су: професионалне фотографије и видео записи а који служе за приказивање имовине у најбољем светлу, брошуре и каталози као што су физички и дигитални материјали са детаљним информацијама о имовини.</a:t>
            </a:r>
          </a:p>
        </p:txBody>
      </p:sp>
      <p:sp>
        <p:nvSpPr>
          <p:cNvPr id="7" name="Text Placeholder 2">
            <a:extLst>
              <a:ext uri="{FF2B5EF4-FFF2-40B4-BE49-F238E27FC236}">
                <a16:creationId xmlns:a16="http://schemas.microsoft.com/office/drawing/2014/main" id="{512B8D76-ADB2-8BE8-C8A3-35867360C853}"/>
              </a:ext>
            </a:extLst>
          </p:cNvPr>
          <p:cNvSpPr>
            <a:spLocks noGrp="1"/>
          </p:cNvSpPr>
          <p:nvPr>
            <p:ph type="body" sz="quarter" idx="13"/>
          </p:nvPr>
        </p:nvSpPr>
        <p:spPr>
          <a:xfrm>
            <a:off x="838200" y="570368"/>
            <a:ext cx="10515599" cy="535531"/>
          </a:xfrm>
        </p:spPr>
        <p:txBody>
          <a:bodyPr/>
          <a:lstStyle/>
          <a:p>
            <a:r>
              <a:rPr lang="sr-Cyrl-RS" sz="3200" dirty="0">
                <a:latin typeface="+mn-lt"/>
              </a:rPr>
              <a:t>МАРКЕТИНГ</a:t>
            </a:r>
            <a:endParaRPr lang="sr-Latn-RS" sz="3200" dirty="0">
              <a:latin typeface="+mn-lt"/>
            </a:endParaRPr>
          </a:p>
        </p:txBody>
      </p:sp>
      <p:pic>
        <p:nvPicPr>
          <p:cNvPr id="3" name="Picture 4" descr="A Manufacturer's Roadmap to Identify New Sales Channels - Catsy">
            <a:extLst>
              <a:ext uri="{FF2B5EF4-FFF2-40B4-BE49-F238E27FC236}">
                <a16:creationId xmlns:a16="http://schemas.microsoft.com/office/drawing/2014/main" id="{5CF048C7-7538-6873-1351-2D04DB11D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417" y="364333"/>
            <a:ext cx="2154381" cy="140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7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985B3-AC1E-8E7C-A4EA-DC6B0264FE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D5CE34-2C45-28E0-9564-AA3D7506CD24}"/>
              </a:ext>
            </a:extLst>
          </p:cNvPr>
          <p:cNvSpPr txBox="1"/>
          <p:nvPr/>
        </p:nvSpPr>
        <p:spPr>
          <a:xfrm>
            <a:off x="838201" y="1305341"/>
            <a:ext cx="6532417"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sr-Cyrl-RS" sz="2400" b="1" kern="0" dirty="0">
                <a:effectLst/>
                <a:ea typeface="Calibri" panose="020F0502020204030204" pitchFamily="34" charset="0"/>
                <a:cs typeface="Times New Roman" panose="02020603050405020304" pitchFamily="18" charset="0"/>
              </a:rPr>
              <a:t>Е-продаја</a:t>
            </a:r>
          </a:p>
        </p:txBody>
      </p:sp>
      <p:sp>
        <p:nvSpPr>
          <p:cNvPr id="13" name="TextBox 12">
            <a:extLst>
              <a:ext uri="{FF2B5EF4-FFF2-40B4-BE49-F238E27FC236}">
                <a16:creationId xmlns:a16="http://schemas.microsoft.com/office/drawing/2014/main" id="{DCD4961C-93CB-387C-AB8E-D5ECC2E284AA}"/>
              </a:ext>
            </a:extLst>
          </p:cNvPr>
          <p:cNvSpPr txBox="1"/>
          <p:nvPr/>
        </p:nvSpPr>
        <p:spPr>
          <a:xfrm>
            <a:off x="838199" y="1962247"/>
            <a:ext cx="10515599" cy="2951642"/>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Законом о стечају су </a:t>
            </a:r>
            <a:r>
              <a:rPr lang="sr-Cyrl-RS" sz="1800" b="1" dirty="0">
                <a:effectLst/>
                <a:latin typeface="Calibri" panose="020F0502020204030204" pitchFamily="34" charset="0"/>
                <a:ea typeface="Calibri" panose="020F0502020204030204" pitchFamily="34" charset="0"/>
                <a:cs typeface="Calibri" panose="020F0502020204030204" pitchFamily="34" charset="0"/>
              </a:rPr>
              <a:t>изричито прописани методи продаје </a:t>
            </a:r>
            <a:r>
              <a:rPr lang="sr-Cyrl-RS" sz="1800" dirty="0">
                <a:effectLst/>
                <a:latin typeface="Calibri" panose="020F0502020204030204" pitchFamily="34" charset="0"/>
                <a:ea typeface="Calibri" panose="020F0502020204030204" pitchFamily="34" charset="0"/>
                <a:cs typeface="Calibri" panose="020F0502020204030204" pitchFamily="34" charset="0"/>
              </a:rPr>
              <a:t>имовине стечајног дужника</a:t>
            </a: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Тренутно</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 постоји основ да стечајни управник ангажује привредно друштво које се бави организацијом електронских јавних надметања.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Законом о стечају је прописано у члану 132. став 5. да стечајни управник може уз сагласност одбора поверилаца </a:t>
            </a:r>
            <a:r>
              <a:rPr lang="sr-Cyrl-RS" sz="1800" b="1" dirty="0">
                <a:effectLst/>
                <a:latin typeface="Calibri" panose="020F0502020204030204" pitchFamily="34" charset="0"/>
                <a:ea typeface="Calibri" panose="020F0502020204030204" pitchFamily="34" charset="0"/>
                <a:cs typeface="Calibri" panose="020F0502020204030204" pitchFamily="34" charset="0"/>
              </a:rPr>
              <a:t>ангажовати домаћа или страна лица стручна за вршење продаје јавним надметањем ако је предмет продаје уметничко дело, односно други специфичан предмет продаје за који постоји специјализовано тржиште или ако сматра да ће се таквим ангажовањем остварити већа јавност продаје и повољније уновчење</a:t>
            </a:r>
            <a:r>
              <a:rPr lang="sr-Cyrl-RS" sz="1800" dirty="0">
                <a:effectLst/>
                <a:latin typeface="Calibri" panose="020F0502020204030204" pitchFamily="34" charset="0"/>
                <a:ea typeface="Calibri" panose="020F0502020204030204" pitchFamily="34" charset="0"/>
                <a:cs typeface="Calibri" panose="020F0502020204030204" pitchFamily="34" charset="0"/>
              </a:rPr>
              <a:t>, али тиме није дата могућност да се продаја те имовине врши електронским (on-line) јавним надметањем.</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D4D66C2F-3366-5B3B-D818-AEDFE217FF35}"/>
              </a:ext>
            </a:extLst>
          </p:cNvPr>
          <p:cNvSpPr>
            <a:spLocks noGrp="1"/>
          </p:cNvSpPr>
          <p:nvPr>
            <p:ph type="body" sz="quarter" idx="13"/>
          </p:nvPr>
        </p:nvSpPr>
        <p:spPr>
          <a:xfrm>
            <a:off x="838200" y="570368"/>
            <a:ext cx="10515599" cy="535531"/>
          </a:xfrm>
        </p:spPr>
        <p:txBody>
          <a:bodyPr/>
          <a:lstStyle/>
          <a:p>
            <a:r>
              <a:rPr lang="sr-Cyrl-RS" sz="3200" dirty="0">
                <a:latin typeface="+mn-lt"/>
              </a:rPr>
              <a:t>Е-ПРОДАЈА</a:t>
            </a:r>
            <a:endParaRPr lang="sr-Latn-RS" sz="3200" dirty="0">
              <a:latin typeface="+mn-lt"/>
            </a:endParaRPr>
          </a:p>
        </p:txBody>
      </p:sp>
      <p:pic>
        <p:nvPicPr>
          <p:cNvPr id="3" name="Picture 4" descr="2231 Free CC0 Business Stock Photos - StockSnap.io">
            <a:extLst>
              <a:ext uri="{FF2B5EF4-FFF2-40B4-BE49-F238E27FC236}">
                <a16:creationId xmlns:a16="http://schemas.microsoft.com/office/drawing/2014/main" id="{EF581ECC-4297-A12D-AEC9-FD20C74DA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345" y="840508"/>
            <a:ext cx="1707453" cy="10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7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4207D-2E78-21B6-F830-429DE41056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20BFD9-D054-A30B-1725-AC65A7004B56}"/>
              </a:ext>
            </a:extLst>
          </p:cNvPr>
          <p:cNvSpPr txBox="1"/>
          <p:nvPr/>
        </p:nvSpPr>
        <p:spPr>
          <a:xfrm>
            <a:off x="838202" y="1305341"/>
            <a:ext cx="686492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Портал АЛСУ за електронску продају у стечају</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6BD042E-856C-BFF3-0E83-29667E006667}"/>
              </a:ext>
            </a:extLst>
          </p:cNvPr>
          <p:cNvSpPr txBox="1"/>
          <p:nvPr/>
        </p:nvSpPr>
        <p:spPr>
          <a:xfrm>
            <a:off x="838199" y="1962247"/>
            <a:ext cx="10515599" cy="4034502"/>
          </a:xfrm>
          <a:prstGeom prst="rect">
            <a:avLst/>
          </a:prstGeom>
          <a:noFill/>
          <a:ln w="3175">
            <a:solidFill>
              <a:schemeClr val="tx1"/>
            </a:solidFill>
          </a:ln>
        </p:spPr>
        <p:txBody>
          <a:bodyPr wrap="square" rtlCol="0">
            <a:spAutoFit/>
          </a:bodyPr>
          <a:lstStyle/>
          <a:p>
            <a:pPr algn="just">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АЛСУ је ангажовала тим који је израдио софтвер и који се финално тестира а који ће помоћи стечајним управницима да у складу са трендовима користе електронски портал за продају у стечају. Планирани портал АЛСУ за е-аукције омогућиће стечајним управницима следеће: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RS" sz="1800" b="1" dirty="0">
                <a:effectLst/>
                <a:latin typeface="Calibri" panose="020F0502020204030204" pitchFamily="34" charset="0"/>
                <a:ea typeface="Calibri" panose="020F0502020204030204" pitchFamily="34" charset="0"/>
                <a:cs typeface="Calibri" panose="020F0502020204030204" pitchFamily="34" charset="0"/>
              </a:rPr>
              <a:t>Транспарентност</a:t>
            </a:r>
            <a:r>
              <a:rPr lang="sr-Cyrl-RS" sz="1800" dirty="0">
                <a:effectLst/>
                <a:latin typeface="Calibri" panose="020F0502020204030204" pitchFamily="34" charset="0"/>
                <a:ea typeface="Calibri" panose="020F0502020204030204" pitchFamily="34" charset="0"/>
                <a:cs typeface="Calibri" panose="020F0502020204030204" pitchFamily="34" charset="0"/>
              </a:rPr>
              <a:t>.</a:t>
            </a:r>
            <a:r>
              <a:rPr lang="sr-Latn-RS" sz="1800" dirty="0">
                <a:effectLst/>
                <a:latin typeface="Calibri" panose="020F0502020204030204" pitchFamily="34" charset="0"/>
                <a:ea typeface="Calibri" panose="020F0502020204030204" pitchFamily="34" charset="0"/>
                <a:cs typeface="Calibri" panose="020F0502020204030204" pitchFamily="34" charset="0"/>
              </a:rPr>
              <a:t> Електронски системи омогућавају јасан увид у ток аукције, без могућности манипулације или договора.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sr-Cyrl-RS" b="1" dirty="0">
                <a:latin typeface="Calibri" panose="020F0502020204030204" pitchFamily="34" charset="0"/>
                <a:ea typeface="Calibri" panose="020F0502020204030204" pitchFamily="34" charset="0"/>
                <a:cs typeface="Calibri" panose="020F0502020204030204" pitchFamily="34" charset="0"/>
              </a:rPr>
              <a:t>П</a:t>
            </a:r>
            <a:r>
              <a:rPr lang="sr-Cyrl-RS" sz="1800" b="1" dirty="0">
                <a:effectLst/>
                <a:latin typeface="Calibri" panose="020F0502020204030204" pitchFamily="34" charset="0"/>
                <a:ea typeface="Calibri" panose="020F0502020204030204" pitchFamily="34" charset="0"/>
                <a:cs typeface="Calibri" panose="020F0502020204030204" pitchFamily="34" charset="0"/>
              </a:rPr>
              <a:t>ојединачну продају уситњене имовине</a:t>
            </a:r>
            <a:r>
              <a:rPr lang="sr-Cyrl-RS" sz="1800" dirty="0">
                <a:effectLst/>
                <a:latin typeface="Calibri" panose="020F0502020204030204" pitchFamily="34" charset="0"/>
                <a:ea typeface="Calibri" panose="020F0502020204030204" pitchFamily="34" charset="0"/>
                <a:cs typeface="Calibri" panose="020F0502020204030204" pitchFamily="34" charset="0"/>
              </a:rPr>
              <a:t> јер ће портал својом једноставношћу и брзином скратити време надметања;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sr-Cyrl-RS" sz="1800" b="1" dirty="0">
                <a:effectLst/>
                <a:latin typeface="Calibri" panose="020F0502020204030204" pitchFamily="34" charset="0"/>
                <a:ea typeface="Calibri" panose="020F0502020204030204" pitchFamily="34" charset="0"/>
                <a:cs typeface="Calibri" panose="020F0502020204030204" pitchFamily="34" charset="0"/>
              </a:rPr>
              <a:t>Смањење трошкова оглашавања</a:t>
            </a:r>
            <a:r>
              <a:rPr lang="sr-Cyrl-RS" sz="1800" dirty="0">
                <a:effectLst/>
                <a:latin typeface="Calibri" panose="020F0502020204030204" pitchFamily="34" charset="0"/>
                <a:ea typeface="Calibri" panose="020F0502020204030204" pitchFamily="34" charset="0"/>
                <a:cs typeface="Calibri" panose="020F0502020204030204" pitchFamily="34" charset="0"/>
              </a:rPr>
              <a:t>. Новим изменама Закона о стечају и у складу са пројектованом применом  портала за електронску продају у стечају, планира се укидање обавезе оглашавања продаје у дневним листовима, те ће се продаје оглашавати само на порталу АЛСУ.</a:t>
            </a:r>
          </a:p>
          <a:p>
            <a:pPr marL="342900" lvl="0" indent="-342900" algn="just">
              <a:lnSpc>
                <a:spcPct val="107000"/>
              </a:lnSpc>
              <a:buFont typeface="Calibri" panose="020F0502020204030204" pitchFamily="34" charset="0"/>
              <a:buChar char="-"/>
            </a:pPr>
            <a:r>
              <a:rPr lang="sr-Cyrl-RS" b="1" dirty="0">
                <a:latin typeface="Calibri" panose="020F0502020204030204" pitchFamily="34" charset="0"/>
                <a:ea typeface="Calibri" panose="020F0502020204030204" pitchFamily="34" charset="0"/>
                <a:cs typeface="Calibri" panose="020F0502020204030204" pitchFamily="34" charset="0"/>
              </a:rPr>
              <a:t>Н</a:t>
            </a:r>
            <a:r>
              <a:rPr lang="sr-Cyrl-RS" sz="1800" b="1" dirty="0">
                <a:effectLst/>
                <a:latin typeface="Calibri" panose="020F0502020204030204" pitchFamily="34" charset="0"/>
                <a:ea typeface="Calibri" panose="020F0502020204030204" pitchFamily="34" charset="0"/>
                <a:cs typeface="Calibri" panose="020F0502020204030204" pitchFamily="34" charset="0"/>
              </a:rPr>
              <a:t>ема потребе за физичким простором</a:t>
            </a:r>
            <a:r>
              <a:rPr lang="sr-Cyrl-RS" sz="1800" dirty="0">
                <a:effectLst/>
                <a:latin typeface="Calibri" panose="020F0502020204030204" pitchFamily="34" charset="0"/>
                <a:ea typeface="Calibri" panose="020F0502020204030204" pitchFamily="34" charset="0"/>
                <a:cs typeface="Calibri" panose="020F0502020204030204" pitchFamily="34" charset="0"/>
              </a:rPr>
              <a:t> за јавно надметање или организацију у том смислу.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sr-Cyrl-RS" sz="1800" b="1" dirty="0">
                <a:effectLst/>
                <a:latin typeface="Calibri" panose="020F0502020204030204" pitchFamily="34" charset="0"/>
                <a:ea typeface="Calibri" panose="020F0502020204030204" pitchFamily="34" charset="0"/>
                <a:cs typeface="Calibri" panose="020F0502020204030204" pitchFamily="34" charset="0"/>
              </a:rPr>
              <a:t>Доприноси приближавању продајне цене тржишној цени</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sr-Latn-RS" sz="1800" b="1" dirty="0">
                <a:effectLst/>
                <a:latin typeface="Calibri" panose="020F0502020204030204" pitchFamily="34" charset="0"/>
                <a:ea typeface="Calibri" panose="020F0502020204030204" pitchFamily="34" charset="0"/>
                <a:cs typeface="Calibri" panose="020F0502020204030204" pitchFamily="34" charset="0"/>
              </a:rPr>
              <a:t>Ш</a:t>
            </a:r>
            <a:r>
              <a:rPr lang="sr-Cyrl-RS" sz="1800" b="1" dirty="0">
                <a:effectLst/>
                <a:latin typeface="Calibri" panose="020F0502020204030204" pitchFamily="34" charset="0"/>
                <a:ea typeface="Calibri" panose="020F0502020204030204" pitchFamily="34" charset="0"/>
                <a:cs typeface="Calibri" panose="020F0502020204030204" pitchFamily="34" charset="0"/>
              </a:rPr>
              <a:t>ири досег.</a:t>
            </a:r>
            <a:r>
              <a:rPr lang="sr-Latn-RS" sz="1800" dirty="0">
                <a:effectLst/>
                <a:latin typeface="Calibri" panose="020F0502020204030204" pitchFamily="34" charset="0"/>
                <a:ea typeface="Calibri" panose="020F0502020204030204" pitchFamily="34" charset="0"/>
                <a:cs typeface="Calibri" panose="020F0502020204030204" pitchFamily="34" charset="0"/>
              </a:rPr>
              <a:t> Купци из свих делова Србије, па и шире, могу да учествују без физичког присуства.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32F1ECFB-2C34-A70E-760E-A95FD29DA2A3}"/>
              </a:ext>
            </a:extLst>
          </p:cNvPr>
          <p:cNvSpPr>
            <a:spLocks noGrp="1"/>
          </p:cNvSpPr>
          <p:nvPr>
            <p:ph type="body" sz="quarter" idx="13"/>
          </p:nvPr>
        </p:nvSpPr>
        <p:spPr>
          <a:xfrm>
            <a:off x="838200" y="570368"/>
            <a:ext cx="10515599" cy="535531"/>
          </a:xfrm>
        </p:spPr>
        <p:txBody>
          <a:bodyPr/>
          <a:lstStyle/>
          <a:p>
            <a:r>
              <a:rPr lang="sr-Cyrl-RS" sz="3200" dirty="0">
                <a:latin typeface="+mn-lt"/>
              </a:rPr>
              <a:t>Е-ПРОДАЈА</a:t>
            </a:r>
            <a:endParaRPr lang="sr-Latn-RS" sz="3200" dirty="0">
              <a:latin typeface="+mn-lt"/>
            </a:endParaRPr>
          </a:p>
        </p:txBody>
      </p:sp>
      <p:pic>
        <p:nvPicPr>
          <p:cNvPr id="3" name="Picture 4" descr="2231 Free CC0 Business Stock Photos - StockSnap.io">
            <a:extLst>
              <a:ext uri="{FF2B5EF4-FFF2-40B4-BE49-F238E27FC236}">
                <a16:creationId xmlns:a16="http://schemas.microsoft.com/office/drawing/2014/main" id="{F2A4DA27-B3E0-1C1E-3331-821603CEE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345" y="840508"/>
            <a:ext cx="1707453" cy="10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67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FF65A-B49F-B115-44BF-20355299A2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B34BCEB-7B36-C93E-BCD0-F6C237B178F7}"/>
              </a:ext>
            </a:extLst>
          </p:cNvPr>
          <p:cNvSpPr txBox="1"/>
          <p:nvPr/>
        </p:nvSpPr>
        <p:spPr>
          <a:xfrm>
            <a:off x="838201" y="1305341"/>
            <a:ext cx="746529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Изазови код примене портала за електронску продају</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CFA53E1-4A03-0A91-B884-9ECCD4765447}"/>
              </a:ext>
            </a:extLst>
          </p:cNvPr>
          <p:cNvSpPr txBox="1"/>
          <p:nvPr/>
        </p:nvSpPr>
        <p:spPr>
          <a:xfrm>
            <a:off x="838199" y="1962247"/>
            <a:ext cx="10515599" cy="4045916"/>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Приликом продаје путем портала за електронску продају, н</a:t>
            </a:r>
            <a:r>
              <a:rPr lang="sr-Latn-RS" sz="1800" dirty="0">
                <a:effectLst/>
                <a:latin typeface="Calibri" panose="020F0502020204030204" pitchFamily="34" charset="0"/>
                <a:ea typeface="Calibri" panose="020F0502020204030204" pitchFamily="34" charset="0"/>
                <a:cs typeface="Calibri" panose="020F0502020204030204" pitchFamily="34" charset="0"/>
              </a:rPr>
              <a:t>а дан </a:t>
            </a:r>
            <a:r>
              <a:rPr lang="sr-Cyrl-RS" dirty="0">
                <a:latin typeface="Calibri" panose="020F0502020204030204" pitchFamily="34" charset="0"/>
                <a:ea typeface="Calibri" panose="020F0502020204030204" pitchFamily="34" charset="0"/>
                <a:cs typeface="Calibri" panose="020F0502020204030204" pitchFamily="34" charset="0"/>
              </a:rPr>
              <a:t>надметања</a:t>
            </a:r>
            <a:r>
              <a:rPr lang="sr-Latn-RS" sz="1800" dirty="0">
                <a:effectLst/>
                <a:latin typeface="Calibri" panose="020F0502020204030204" pitchFamily="34" charset="0"/>
                <a:ea typeface="Calibri" panose="020F0502020204030204" pitchFamily="34" charset="0"/>
                <a:cs typeface="Calibri" panose="020F0502020204030204" pitchFamily="34" charset="0"/>
              </a:rPr>
              <a:t>, регистровани учесници лицитирају онлине. Систем аутоматски бележи понуде и објављује тренутног највишег понуђача.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dirty="0">
                <a:effectLst/>
                <a:latin typeface="Calibri" panose="020F0502020204030204" pitchFamily="34" charset="0"/>
                <a:ea typeface="Calibri" panose="020F0502020204030204" pitchFamily="34" charset="0"/>
                <a:cs typeface="Calibri" panose="020F0502020204030204" pitchFamily="34" charset="0"/>
              </a:rPr>
              <a:t>Е-продаја у стечајном поступку представља модернизован приступ продаји имовине, који доноси бројне предности, али и </a:t>
            </a:r>
            <a:r>
              <a:rPr lang="sr-Latn-RS" sz="1800" b="1" dirty="0">
                <a:effectLst/>
                <a:latin typeface="Calibri" panose="020F0502020204030204" pitchFamily="34" charset="0"/>
                <a:ea typeface="Calibri" panose="020F0502020204030204" pitchFamily="34" charset="0"/>
                <a:cs typeface="Calibri" panose="020F0502020204030204" pitchFamily="34" charset="0"/>
              </a:rPr>
              <a:t>захтева адекватну припрему</a:t>
            </a:r>
            <a:r>
              <a:rPr lang="sr-Latn-RS" sz="1800" dirty="0">
                <a:effectLst/>
                <a:latin typeface="Calibri" panose="020F0502020204030204" pitchFamily="34" charset="0"/>
                <a:ea typeface="Calibri" panose="020F0502020204030204" pitchFamily="34" charset="0"/>
                <a:cs typeface="Calibri" panose="020F0502020204030204" pitchFamily="34" charset="0"/>
              </a:rPr>
              <a:t> и познавање специфичности овог начина продаје.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За функционисање портала за електронску продају, потребно 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обезбедити т</a:t>
            </a:r>
            <a:r>
              <a:rPr lang="sr-Latn-RS" sz="1800" b="1" dirty="0">
                <a:effectLst/>
                <a:latin typeface="Calibri" panose="020F0502020204030204" pitchFamily="34" charset="0"/>
                <a:ea typeface="Calibri" panose="020F0502020204030204" pitchFamily="34" charset="0"/>
                <a:cs typeface="Calibri" panose="020F0502020204030204" pitchFamily="34" charset="0"/>
              </a:rPr>
              <a:t>ехничк</a:t>
            </a:r>
            <a:r>
              <a:rPr lang="sr-Cyrl-RS" sz="1800" b="1" dirty="0">
                <a:effectLst/>
                <a:latin typeface="Calibri" panose="020F0502020204030204" pitchFamily="34" charset="0"/>
                <a:ea typeface="Calibri" panose="020F0502020204030204" pitchFamily="34" charset="0"/>
                <a:cs typeface="Calibri" panose="020F0502020204030204" pitchFamily="34" charset="0"/>
              </a:rPr>
              <a:t>у</a:t>
            </a:r>
            <a:r>
              <a:rPr lang="sr-Latn-RS" sz="1800" b="1" dirty="0">
                <a:effectLst/>
                <a:latin typeface="Calibri" panose="020F0502020204030204" pitchFamily="34" charset="0"/>
                <a:ea typeface="Calibri" panose="020F0502020204030204" pitchFamily="34" charset="0"/>
                <a:cs typeface="Calibri" panose="020F0502020204030204" pitchFamily="34" charset="0"/>
              </a:rPr>
              <a:t> подршк</a:t>
            </a:r>
            <a:r>
              <a:rPr lang="sr-Cyrl-RS" sz="1800" b="1" dirty="0">
                <a:effectLst/>
                <a:latin typeface="Calibri" panose="020F0502020204030204" pitchFamily="34" charset="0"/>
                <a:ea typeface="Calibri" panose="020F0502020204030204" pitchFamily="34" charset="0"/>
                <a:cs typeface="Calibri" panose="020F0502020204030204" pitchFamily="34" charset="0"/>
              </a:rPr>
              <a:t>у</a:t>
            </a:r>
            <a:r>
              <a:rPr lang="sr-Latn-RS" sz="1800" dirty="0">
                <a:effectLst/>
                <a:latin typeface="Calibri" panose="020F0502020204030204" pitchFamily="34" charset="0"/>
                <a:ea typeface="Calibri" panose="020F0502020204030204" pitchFamily="34" charset="0"/>
                <a:cs typeface="Calibri" panose="020F0502020204030204" pitchFamily="34" charset="0"/>
              </a:rPr>
              <a:t> и </a:t>
            </a:r>
            <a:r>
              <a:rPr lang="sr-Cyrl-RS" sz="1800" dirty="0">
                <a:effectLst/>
                <a:latin typeface="Calibri" panose="020F0502020204030204" pitchFamily="34" charset="0"/>
                <a:ea typeface="Calibri" panose="020F0502020204030204" pitchFamily="34" charset="0"/>
                <a:cs typeface="Calibri" panose="020F0502020204030204" pitchFamily="34" charset="0"/>
              </a:rPr>
              <a:t>креирати </a:t>
            </a:r>
            <a:r>
              <a:rPr lang="sr-Latn-RS" sz="1800" dirty="0">
                <a:effectLst/>
                <a:latin typeface="Calibri" panose="020F0502020204030204" pitchFamily="34" charset="0"/>
                <a:ea typeface="Calibri" panose="020F0502020204030204" pitchFamily="34" charset="0"/>
                <a:cs typeface="Calibri" panose="020F0502020204030204" pitchFamily="34" charset="0"/>
              </a:rPr>
              <a:t>напредне сигурносне протоколе како би </a:t>
            </a:r>
            <a:r>
              <a:rPr lang="sr-Cyrl-RS" sz="1800" dirty="0">
                <a:effectLst/>
                <a:latin typeface="Calibri" panose="020F0502020204030204" pitchFamily="34" charset="0"/>
                <a:ea typeface="Calibri" panose="020F0502020204030204" pitchFamily="34" charset="0"/>
                <a:cs typeface="Calibri" panose="020F0502020204030204" pitchFamily="34" charset="0"/>
              </a:rPr>
              <a:t>се </a:t>
            </a:r>
            <a:r>
              <a:rPr lang="sr-Latn-RS" sz="1800" dirty="0">
                <a:effectLst/>
                <a:latin typeface="Calibri" panose="020F0502020204030204" pitchFamily="34" charset="0"/>
                <a:ea typeface="Calibri" panose="020F0502020204030204" pitchFamily="34" charset="0"/>
                <a:cs typeface="Calibri" panose="020F0502020204030204" pitchFamily="34" charset="0"/>
              </a:rPr>
              <a:t>заштитил</a:t>
            </a:r>
            <a:r>
              <a:rPr lang="sr-Cyrl-RS" sz="1800" dirty="0">
                <a:effectLst/>
                <a:latin typeface="Calibri" panose="020F0502020204030204" pitchFamily="34" charset="0"/>
                <a:ea typeface="Calibri" panose="020F0502020204030204" pitchFamily="34" charset="0"/>
                <a:cs typeface="Calibri" panose="020F0502020204030204" pitchFamily="34" charset="0"/>
              </a:rPr>
              <a:t>и</a:t>
            </a:r>
            <a:r>
              <a:rPr lang="sr-Latn-RS" sz="1800" dirty="0">
                <a:effectLst/>
                <a:latin typeface="Calibri" panose="020F0502020204030204" pitchFamily="34" charset="0"/>
                <a:ea typeface="Calibri" panose="020F0502020204030204" pitchFamily="34" charset="0"/>
                <a:cs typeface="Calibri" panose="020F0502020204030204" pitchFamily="34" charset="0"/>
              </a:rPr>
              <a:t> пода</a:t>
            </a:r>
            <a:r>
              <a:rPr lang="sr-Cyrl-RS" sz="1800" dirty="0">
                <a:effectLst/>
                <a:latin typeface="Calibri" panose="020F0502020204030204" pitchFamily="34" charset="0"/>
                <a:ea typeface="Calibri" panose="020F0502020204030204" pitchFamily="34" charset="0"/>
                <a:cs typeface="Calibri" panose="020F0502020204030204" pitchFamily="34" charset="0"/>
              </a:rPr>
              <a:t>ци</a:t>
            </a:r>
            <a:r>
              <a:rPr lang="sr-Latn-RS" sz="1800" dirty="0">
                <a:effectLst/>
                <a:latin typeface="Calibri" panose="020F0502020204030204" pitchFamily="34" charset="0"/>
                <a:ea typeface="Calibri" panose="020F0502020204030204" pitchFamily="34" charset="0"/>
                <a:cs typeface="Calibri" panose="020F0502020204030204" pitchFamily="34" charset="0"/>
              </a:rPr>
              <a:t> и финансијске трансакције.</a:t>
            </a:r>
            <a:r>
              <a:rPr lang="sr-Cyrl-RS" sz="1800" dirty="0">
                <a:effectLst/>
                <a:latin typeface="Calibri" panose="020F0502020204030204" pitchFamily="34" charset="0"/>
                <a:ea typeface="Calibri" panose="020F0502020204030204" pitchFamily="34" charset="0"/>
                <a:cs typeface="Calibri" panose="020F0502020204030204" pitchFamily="34" charset="0"/>
              </a:rPr>
              <a:t> Такође, потребно 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обезбедити </a:t>
            </a:r>
            <a:r>
              <a:rPr lang="sr-Latn-RS" sz="1800" b="1" dirty="0">
                <a:effectLst/>
                <a:latin typeface="Calibri" panose="020F0502020204030204" pitchFamily="34" charset="0"/>
                <a:ea typeface="Calibri" panose="020F0502020204030204" pitchFamily="34" charset="0"/>
                <a:cs typeface="Calibri" panose="020F0502020204030204" pitchFamily="34" charset="0"/>
              </a:rPr>
              <a:t>упут</a:t>
            </a:r>
            <a:r>
              <a:rPr lang="sr-Cyrl-RS" sz="1800" b="1" dirty="0">
                <a:effectLst/>
                <a:latin typeface="Calibri" panose="020F0502020204030204" pitchFamily="34" charset="0"/>
                <a:ea typeface="Calibri" panose="020F0502020204030204" pitchFamily="34" charset="0"/>
                <a:cs typeface="Calibri" panose="020F0502020204030204" pitchFamily="34" charset="0"/>
              </a:rPr>
              <a:t>ства</a:t>
            </a:r>
            <a:r>
              <a:rPr lang="sr-Latn-RS" sz="1800" b="1" dirty="0">
                <a:effectLst/>
                <a:latin typeface="Calibri" panose="020F0502020204030204" pitchFamily="34" charset="0"/>
                <a:ea typeface="Calibri" panose="020F0502020204030204" pitchFamily="34" charset="0"/>
                <a:cs typeface="Calibri" panose="020F0502020204030204" pitchFamily="34" charset="0"/>
              </a:rPr>
              <a:t> и помоћ корисницима</a:t>
            </a:r>
            <a:r>
              <a:rPr lang="sr-Latn-RS" sz="1800" dirty="0">
                <a:effectLst/>
                <a:latin typeface="Calibri" panose="020F0502020204030204" pitchFamily="34" charset="0"/>
                <a:ea typeface="Calibri" panose="020F0502020204030204" pitchFamily="34" charset="0"/>
                <a:cs typeface="Calibri" panose="020F0502020204030204" pitchFamily="34" charset="0"/>
              </a:rPr>
              <a:t> током регистрације и учешћа у аукцијама.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Са друге стране, </a:t>
            </a:r>
            <a:r>
              <a:rPr lang="sr-Cyrl-RS" sz="1800" b="1" dirty="0">
                <a:effectLst/>
                <a:latin typeface="Calibri" panose="020F0502020204030204" pitchFamily="34" charset="0"/>
                <a:ea typeface="Calibri" panose="020F0502020204030204" pitchFamily="34" charset="0"/>
                <a:cs typeface="Calibri" panose="020F0502020204030204" pitchFamily="34" charset="0"/>
              </a:rPr>
              <a:t>учесници осим поверења у систем, морају имати </a:t>
            </a:r>
            <a:r>
              <a:rPr lang="sr-Latn-RS" sz="1800" b="1" dirty="0">
                <a:effectLst/>
                <a:latin typeface="Calibri" panose="020F0502020204030204" pitchFamily="34" charset="0"/>
                <a:ea typeface="Calibri" panose="020F0502020204030204" pitchFamily="34" charset="0"/>
                <a:cs typeface="Calibri" panose="020F0502020204030204" pitchFamily="34" charset="0"/>
              </a:rPr>
              <a:t>поуздан</a:t>
            </a:r>
            <a:r>
              <a:rPr lang="sr-Cyrl-RS" sz="1800" b="1" dirty="0">
                <a:effectLst/>
                <a:latin typeface="Calibri" panose="020F0502020204030204" pitchFamily="34" charset="0"/>
                <a:ea typeface="Calibri" panose="020F0502020204030204" pitchFamily="34" charset="0"/>
                <a:cs typeface="Calibri" panose="020F0502020204030204" pitchFamily="34" charset="0"/>
              </a:rPr>
              <a:t>у</a:t>
            </a:r>
            <a:r>
              <a:rPr lang="sr-Latn-RS" sz="1800" b="1" dirty="0">
                <a:effectLst/>
                <a:latin typeface="Calibri" panose="020F0502020204030204" pitchFamily="34" charset="0"/>
                <a:ea typeface="Calibri" panose="020F0502020204030204" pitchFamily="34" charset="0"/>
                <a:cs typeface="Calibri" panose="020F0502020204030204" pitchFamily="34" charset="0"/>
              </a:rPr>
              <a:t> интернет конекциј</a:t>
            </a:r>
            <a:r>
              <a:rPr lang="sr-Cyrl-RS" sz="1800" b="1" dirty="0">
                <a:effectLst/>
                <a:latin typeface="Calibri" panose="020F0502020204030204" pitchFamily="34" charset="0"/>
                <a:ea typeface="Calibri" panose="020F0502020204030204" pitchFamily="34" charset="0"/>
                <a:cs typeface="Calibri" panose="020F0502020204030204" pitchFamily="34" charset="0"/>
              </a:rPr>
              <a:t>у</a:t>
            </a:r>
            <a:r>
              <a:rPr lang="sr-Latn-RS" sz="1800" b="1" dirty="0">
                <a:effectLst/>
                <a:latin typeface="Calibri" panose="020F0502020204030204" pitchFamily="34" charset="0"/>
                <a:ea typeface="Calibri" panose="020F0502020204030204" pitchFamily="34" charset="0"/>
                <a:cs typeface="Calibri" panose="020F0502020204030204" pitchFamily="34" charset="0"/>
              </a:rPr>
              <a:t> и основно техничко знање</a:t>
            </a:r>
            <a:r>
              <a:rPr lang="sr-Latn-R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Потребно је </a:t>
            </a:r>
            <a:r>
              <a:rPr lang="sr-Cyrl-RS" sz="1800" b="1" dirty="0">
                <a:effectLst/>
                <a:latin typeface="Calibri" panose="020F0502020204030204" pitchFamily="34" charset="0"/>
                <a:ea typeface="Calibri" panose="020F0502020204030204" pitchFamily="34" charset="0"/>
                <a:cs typeface="Calibri" panose="020F0502020204030204" pitchFamily="34" charset="0"/>
              </a:rPr>
              <a:t>обезбедити и одговоре на п</a:t>
            </a:r>
            <a:r>
              <a:rPr lang="sr-Latn-RS" sz="1800" b="1" dirty="0">
                <a:effectLst/>
                <a:latin typeface="Calibri" panose="020F0502020204030204" pitchFamily="34" charset="0"/>
                <a:ea typeface="Calibri" panose="020F0502020204030204" pitchFamily="34" charset="0"/>
                <a:cs typeface="Calibri" panose="020F0502020204030204" pitchFamily="34" charset="0"/>
              </a:rPr>
              <a:t>равна питања</a:t>
            </a:r>
            <a:r>
              <a:rPr lang="sr-Cyrl-RS" sz="1800" dirty="0">
                <a:effectLst/>
                <a:latin typeface="Calibri" panose="020F0502020204030204" pitchFamily="34" charset="0"/>
                <a:ea typeface="Calibri" panose="020F0502020204030204" pitchFamily="34" charset="0"/>
                <a:cs typeface="Calibri" panose="020F0502020204030204" pitchFamily="34" charset="0"/>
              </a:rPr>
              <a:t> ради р</a:t>
            </a:r>
            <a:r>
              <a:rPr lang="sr-Latn-RS" sz="1800" dirty="0">
                <a:effectLst/>
                <a:latin typeface="Calibri" panose="020F0502020204030204" pitchFamily="34" charset="0"/>
                <a:ea typeface="Calibri" panose="020F0502020204030204" pitchFamily="34" charset="0"/>
                <a:cs typeface="Calibri" panose="020F0502020204030204" pitchFamily="34" charset="0"/>
              </a:rPr>
              <a:t>ешавањ</a:t>
            </a:r>
            <a:r>
              <a:rPr lang="sr-Cyrl-RS" sz="1800" dirty="0">
                <a:effectLst/>
                <a:latin typeface="Calibri" panose="020F0502020204030204" pitchFamily="34" charset="0"/>
                <a:ea typeface="Calibri" panose="020F0502020204030204" pitchFamily="34" charset="0"/>
                <a:cs typeface="Calibri" panose="020F0502020204030204" pitchFamily="34" charset="0"/>
              </a:rPr>
              <a:t>а</a:t>
            </a:r>
            <a:r>
              <a:rPr lang="sr-Latn-RS" sz="1800" dirty="0">
                <a:effectLst/>
                <a:latin typeface="Calibri" panose="020F0502020204030204" pitchFamily="34" charset="0"/>
                <a:ea typeface="Calibri" panose="020F0502020204030204" pitchFamily="34" charset="0"/>
                <a:cs typeface="Calibri" panose="020F0502020204030204" pitchFamily="34" charset="0"/>
              </a:rPr>
              <a:t> евентуалних спорова око ваљаности аукције или продаје може бити компликовано због техничке природе.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B8D4F403-81C2-01C4-63E7-F0C03B0D3E65}"/>
              </a:ext>
            </a:extLst>
          </p:cNvPr>
          <p:cNvSpPr>
            <a:spLocks noGrp="1"/>
          </p:cNvSpPr>
          <p:nvPr>
            <p:ph type="body" sz="quarter" idx="13"/>
          </p:nvPr>
        </p:nvSpPr>
        <p:spPr>
          <a:xfrm>
            <a:off x="838200" y="570368"/>
            <a:ext cx="10515599" cy="535531"/>
          </a:xfrm>
        </p:spPr>
        <p:txBody>
          <a:bodyPr/>
          <a:lstStyle/>
          <a:p>
            <a:r>
              <a:rPr lang="sr-Cyrl-RS" sz="3200" dirty="0">
                <a:latin typeface="+mn-lt"/>
              </a:rPr>
              <a:t>Е-ПРОДАЈА</a:t>
            </a:r>
            <a:endParaRPr lang="sr-Latn-RS" sz="3200" dirty="0">
              <a:latin typeface="+mn-lt"/>
            </a:endParaRPr>
          </a:p>
        </p:txBody>
      </p:sp>
      <p:pic>
        <p:nvPicPr>
          <p:cNvPr id="3" name="Picture 4" descr="2231 Free CC0 Business Stock Photos - StockSnap.io">
            <a:extLst>
              <a:ext uri="{FF2B5EF4-FFF2-40B4-BE49-F238E27FC236}">
                <a16:creationId xmlns:a16="http://schemas.microsoft.com/office/drawing/2014/main" id="{AF3CCAC7-7DBE-64AC-1B32-E66222A13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345" y="840508"/>
            <a:ext cx="1707453" cy="10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277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670D-2F4C-96E1-FF5B-52FA3C16DC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3AB969-519E-1E6F-033C-C43702FC8FC2}"/>
              </a:ext>
            </a:extLst>
          </p:cNvPr>
          <p:cNvSpPr txBox="1"/>
          <p:nvPr/>
        </p:nvSpPr>
        <p:spPr>
          <a:xfrm>
            <a:off x="838201" y="1305341"/>
            <a:ext cx="87214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Искуства примене електронске продаје код јавних извршитеља</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55ADDE0-9957-9F84-66D4-CDC185E09128}"/>
              </a:ext>
            </a:extLst>
          </p:cNvPr>
          <p:cNvSpPr txBox="1"/>
          <p:nvPr/>
        </p:nvSpPr>
        <p:spPr>
          <a:xfrm>
            <a:off x="838199" y="1962247"/>
            <a:ext cx="10515599" cy="4433458"/>
          </a:xfrm>
          <a:prstGeom prst="rect">
            <a:avLst/>
          </a:prstGeom>
          <a:noFill/>
          <a:ln w="3175">
            <a:solidFill>
              <a:schemeClr val="tx1"/>
            </a:solidFill>
          </a:ln>
        </p:spPr>
        <p:txBody>
          <a:bodyPr wrap="square" rtlCol="0">
            <a:spAutoFit/>
          </a:bodyPr>
          <a:lstStyle/>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Предности:</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Основна предност је што су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продаје измештене из канцеларија јавних извршитеља</a:t>
            </a:r>
            <a:r>
              <a:rPr lang="sr-Cyrl-RS" sz="1800" dirty="0">
                <a:effectLst/>
                <a:latin typeface="Calibri" panose="020F0502020204030204" pitchFamily="34" charset="0"/>
                <a:ea typeface="Calibri" panose="020F0502020204030204" pitchFamily="34" charset="0"/>
                <a:cs typeface="Calibri" panose="020F0502020204030204" pitchFamily="34" charset="0"/>
              </a:rPr>
              <a:t>, те нема непосредног контакта са учесницима приликом продаја, а самим тиме је </a:t>
            </a:r>
            <a:r>
              <a:rPr lang="sr-Cyrl-RS" sz="1800" u="sng" dirty="0">
                <a:effectLst/>
                <a:latin typeface="Calibri" panose="020F0502020204030204" pitchFamily="34" charset="0"/>
                <a:ea typeface="Calibri" panose="020F0502020204030204" pitchFamily="34" charset="0"/>
                <a:cs typeface="Calibri" panose="020F0502020204030204" pitchFamily="34" charset="0"/>
              </a:rPr>
              <a:t>искључена могућност било каквог утицаја и договора</a:t>
            </a:r>
            <a:r>
              <a:rPr lang="sr-Cyrl-RS" sz="1800" dirty="0">
                <a:effectLst/>
                <a:latin typeface="Calibri" panose="020F0502020204030204" pitchFamily="34" charset="0"/>
                <a:ea typeface="Calibri" panose="020F0502020204030204" pitchFamily="34" charset="0"/>
                <a:cs typeface="Calibri" panose="020F0502020204030204" pitchFamily="34" charset="0"/>
              </a:rPr>
              <a:t> између заинтересованих лица за учествовање на продаји, већ су сви учесници приликом пријаве за електронско јавно надметање анонимни, приликом пријављивања за продају добијају шифру под којом су заведени на продаји и учесници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 знају идентитет других учесника на продаји</a:t>
            </a:r>
            <a:r>
              <a:rPr lang="sr-Cyrl-RS" sz="1800" dirty="0">
                <a:effectLst/>
                <a:latin typeface="Calibri" panose="020F0502020204030204" pitchFamily="34" charset="0"/>
                <a:ea typeface="Calibri" panose="020F0502020204030204" pitchFamily="34" charset="0"/>
                <a:cs typeface="Calibri" panose="020F0502020204030204" pitchFamily="34" charset="0"/>
              </a:rPr>
              <a:t>, а исто тако ни пре продаје ни јавни извршитељ ни друга заинтересована лица немају информације да ли се неко пријавио за учествовање на продаји. Продаје су електронске путем сајта е-Аукције и оглас о продаји је </a:t>
            </a:r>
            <a:r>
              <a:rPr lang="sr-Cyrl-RS" sz="1800" u="sng" dirty="0">
                <a:effectLst/>
                <a:latin typeface="Calibri" panose="020F0502020204030204" pitchFamily="34" charset="0"/>
                <a:ea typeface="Calibri" panose="020F0502020204030204" pitchFamily="34" charset="0"/>
                <a:cs typeface="Calibri" panose="020F0502020204030204" pitchFamily="34" charset="0"/>
              </a:rPr>
              <a:t>доступан већем броју људи</a:t>
            </a:r>
            <a:r>
              <a:rPr lang="sr-Cyrl-RS" sz="1800" dirty="0">
                <a:effectLst/>
                <a:latin typeface="Calibri" panose="020F0502020204030204" pitchFamily="34" charset="0"/>
                <a:ea typeface="Calibri" panose="020F0502020204030204" pitchFamily="34" charset="0"/>
                <a:cs typeface="Calibri" panose="020F0502020204030204" pitchFamily="34" charset="0"/>
              </a:rPr>
              <a:t>, а заинтересована лица могу са читаве територије Републике Србије приступити сајту и равноправно лицитирати електронским путем без приступања у канцеларију поступајућег јавног извршитеља.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Јавни извршитељ нема увид да ли постоје заинтересована лица</a:t>
            </a:r>
            <a:r>
              <a:rPr lang="sr-Cyrl-RS" sz="1800" dirty="0">
                <a:effectLst/>
                <a:latin typeface="Calibri" panose="020F0502020204030204" pitchFamily="34" charset="0"/>
                <a:ea typeface="Calibri" panose="020F0502020204030204" pitchFamily="34" charset="0"/>
                <a:cs typeface="Calibri" panose="020F0502020204030204" pitchFamily="34" charset="0"/>
              </a:rPr>
              <a:t>, да ли је неко уплатио јемство и да ли неко лицитира, већ само поставља продају, потврђује испуњеност услова за одржавање продаје и на крају добија извештај о продаји.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57783CC7-A16A-7390-CBAD-D042529A06C7}"/>
              </a:ext>
            </a:extLst>
          </p:cNvPr>
          <p:cNvSpPr>
            <a:spLocks noGrp="1"/>
          </p:cNvSpPr>
          <p:nvPr>
            <p:ph type="body" sz="quarter" idx="13"/>
          </p:nvPr>
        </p:nvSpPr>
        <p:spPr>
          <a:xfrm>
            <a:off x="838200" y="570368"/>
            <a:ext cx="10515599" cy="535531"/>
          </a:xfrm>
        </p:spPr>
        <p:txBody>
          <a:bodyPr/>
          <a:lstStyle/>
          <a:p>
            <a:r>
              <a:rPr lang="sr-Cyrl-RS" sz="3200" dirty="0">
                <a:latin typeface="+mn-lt"/>
              </a:rPr>
              <a:t>Е-ПРОДАЈА</a:t>
            </a:r>
            <a:endParaRPr lang="sr-Latn-RS" sz="3200" dirty="0">
              <a:latin typeface="+mn-lt"/>
            </a:endParaRPr>
          </a:p>
        </p:txBody>
      </p:sp>
      <p:pic>
        <p:nvPicPr>
          <p:cNvPr id="28676" name="Picture 4" descr="2231 Free CC0 Business Stock Photos - StockSnap.io">
            <a:extLst>
              <a:ext uri="{FF2B5EF4-FFF2-40B4-BE49-F238E27FC236}">
                <a16:creationId xmlns:a16="http://schemas.microsoft.com/office/drawing/2014/main" id="{6D13EAAB-9900-54A9-51B2-439B35D6F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345" y="840508"/>
            <a:ext cx="1707453" cy="10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28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31E64-622F-B059-FC80-3D993EBFBB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64F728-7EA9-114E-4E25-AE8092B3C5E6}"/>
              </a:ext>
            </a:extLst>
          </p:cNvPr>
          <p:cNvSpPr txBox="1"/>
          <p:nvPr/>
        </p:nvSpPr>
        <p:spPr>
          <a:xfrm>
            <a:off x="838201" y="1305341"/>
            <a:ext cx="8712199"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Искуства примене електронске продаје код јавних извршитеља</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D8CE6DC-6DCA-FAA9-029C-A46B4EDB919F}"/>
              </a:ext>
            </a:extLst>
          </p:cNvPr>
          <p:cNvSpPr txBox="1"/>
          <p:nvPr/>
        </p:nvSpPr>
        <p:spPr>
          <a:xfrm>
            <a:off x="838199" y="1962247"/>
            <a:ext cx="10515599" cy="3840731"/>
          </a:xfrm>
          <a:prstGeom prst="rect">
            <a:avLst/>
          </a:prstGeom>
          <a:noFill/>
          <a:ln w="3175">
            <a:solidFill>
              <a:schemeClr val="tx1"/>
            </a:solidFill>
          </a:ln>
        </p:spPr>
        <p:txBody>
          <a:bodyPr wrap="square" rtlCol="0">
            <a:spAutoFit/>
          </a:bodyPr>
          <a:lstStyle/>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Недостаци:</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Што се тиче недостатака електронских продаја оне се могу огледати у </a:t>
            </a:r>
            <a:r>
              <a:rPr lang="sr-Cyrl-RS" sz="1800" b="1" dirty="0">
                <a:effectLst/>
                <a:latin typeface="Calibri" panose="020F0502020204030204" pitchFamily="34" charset="0"/>
                <a:ea typeface="Calibri" panose="020F0502020204030204" pitchFamily="34" charset="0"/>
                <a:cs typeface="Calibri" panose="020F0502020204030204" pitchFamily="34" charset="0"/>
              </a:rPr>
              <a:t>недовољној едукованости људи</a:t>
            </a:r>
            <a:r>
              <a:rPr lang="sr-Cyrl-RS" sz="1800" dirty="0">
                <a:effectLst/>
                <a:latin typeface="Calibri" panose="020F0502020204030204" pitchFamily="34" charset="0"/>
                <a:ea typeface="Calibri" panose="020F0502020204030204" pitchFamily="34" charset="0"/>
                <a:cs typeface="Calibri" panose="020F0502020204030204" pitchFamily="34" charset="0"/>
              </a:rPr>
              <a:t> у погледу управљања рачунаром и коришћења интернета, па ће неки који би иначе можда и били заинтересовани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одустати</a:t>
            </a:r>
            <a:r>
              <a:rPr lang="sr-Cyrl-RS" sz="1800" dirty="0">
                <a:effectLst/>
                <a:latin typeface="Calibri" panose="020F0502020204030204" pitchFamily="34" charset="0"/>
                <a:ea typeface="Calibri" panose="020F0502020204030204" pitchFamily="34" charset="0"/>
                <a:cs typeface="Calibri" panose="020F0502020204030204" pitchFamily="34" charset="0"/>
              </a:rPr>
              <a:t> од учествовања на електронском јавном надметању. Ту постоји могућност да овласте неко друго лице да учествује за њих на продаји. Сам поступак регистровања, пријављивања и учествовања на јавном надметању је детаљно описан и сликовно приказан у упутству које је доступно на сајту е-Аукције, али и поред тога дешава се да учесници </a:t>
            </a:r>
            <a:r>
              <a:rPr lang="sr-Cyrl-RS" sz="1800" u="sng" dirty="0">
                <a:effectLst/>
                <a:latin typeface="Calibri" panose="020F0502020204030204" pitchFamily="34" charset="0"/>
                <a:ea typeface="Calibri" panose="020F0502020204030204" pitchFamily="34" charset="0"/>
                <a:cs typeface="Calibri" panose="020F0502020204030204" pitchFamily="34" charset="0"/>
              </a:rPr>
              <a:t>пропусте неки корак или пропусте неки рок</a:t>
            </a:r>
            <a:r>
              <a:rPr lang="sr-Cyrl-RS" sz="1800" dirty="0">
                <a:effectLst/>
                <a:latin typeface="Calibri" panose="020F0502020204030204" pitchFamily="34" charset="0"/>
                <a:ea typeface="Calibri" panose="020F0502020204030204" pitchFamily="34" charset="0"/>
                <a:cs typeface="Calibri" panose="020F0502020204030204" pitchFamily="34" charset="0"/>
              </a:rPr>
              <a:t>, па буду ускраћени да учествују или изгубе јемство.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Из угла јавног извршитеља, као мали технички недостатак може се истаћи то што </a:t>
            </a:r>
            <a:r>
              <a:rPr lang="sr-Cyrl-RS" sz="1800" u="sng" dirty="0">
                <a:effectLst/>
                <a:latin typeface="Calibri" panose="020F0502020204030204" pitchFamily="34" charset="0"/>
                <a:ea typeface="Calibri" panose="020F0502020204030204" pitchFamily="34" charset="0"/>
                <a:cs typeface="Calibri" panose="020F0502020204030204" pitchFamily="34" charset="0"/>
              </a:rPr>
              <a:t>испуњеност услова за учествовање на продаји може да се потврди најраније 48 часова пре продаје</a:t>
            </a:r>
            <a:r>
              <a:rPr lang="sr-Cyrl-RS" sz="1800" dirty="0">
                <a:effectLst/>
                <a:latin typeface="Calibri" panose="020F0502020204030204" pitchFamily="34" charset="0"/>
                <a:ea typeface="Calibri" panose="020F0502020204030204" pitchFamily="34" charset="0"/>
                <a:cs typeface="Calibri" panose="020F0502020204030204" pitchFamily="34" charset="0"/>
              </a:rPr>
              <a:t>, па је за продаје које су заказане за понедељак, испуњеност услова могуће потврдити тек од суботе а најкасније до понедељка у 08:00 часова. Ретко, али се дешава да буду радови на систему, па да не може да се приступи порталу.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9D3FE89D-0C5C-3994-2563-DAB193F58C21}"/>
              </a:ext>
            </a:extLst>
          </p:cNvPr>
          <p:cNvSpPr>
            <a:spLocks noGrp="1"/>
          </p:cNvSpPr>
          <p:nvPr>
            <p:ph type="body" sz="quarter" idx="13"/>
          </p:nvPr>
        </p:nvSpPr>
        <p:spPr>
          <a:xfrm>
            <a:off x="838200" y="570368"/>
            <a:ext cx="10515599" cy="535531"/>
          </a:xfrm>
        </p:spPr>
        <p:txBody>
          <a:bodyPr/>
          <a:lstStyle/>
          <a:p>
            <a:r>
              <a:rPr lang="sr-Cyrl-RS" sz="3200" dirty="0">
                <a:latin typeface="+mn-lt"/>
              </a:rPr>
              <a:t>Е-ПРОДАЈА</a:t>
            </a:r>
            <a:endParaRPr lang="sr-Latn-RS" sz="3200" dirty="0">
              <a:latin typeface="+mn-lt"/>
            </a:endParaRPr>
          </a:p>
        </p:txBody>
      </p:sp>
      <p:pic>
        <p:nvPicPr>
          <p:cNvPr id="3" name="Picture 4" descr="2231 Free CC0 Business Stock Photos - StockSnap.io">
            <a:extLst>
              <a:ext uri="{FF2B5EF4-FFF2-40B4-BE49-F238E27FC236}">
                <a16:creationId xmlns:a16="http://schemas.microsoft.com/office/drawing/2014/main" id="{0DF86474-67E8-F28E-F66F-E879AAE6D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345" y="840508"/>
            <a:ext cx="1707453" cy="10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72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83719-EA96-83CB-8222-CD153AB08EE3}"/>
              </a:ext>
            </a:extLst>
          </p:cNvPr>
          <p:cNvSpPr>
            <a:spLocks noGrp="1"/>
          </p:cNvSpPr>
          <p:nvPr>
            <p:ph type="body" sz="quarter" idx="11"/>
          </p:nvPr>
        </p:nvSpPr>
        <p:spPr>
          <a:xfrm>
            <a:off x="801521" y="933323"/>
            <a:ext cx="6891050" cy="4147802"/>
          </a:xfrm>
        </p:spPr>
        <p:txBody>
          <a:bodyPr/>
          <a:lstStyle/>
          <a:p>
            <a:endParaRPr lang="en-GB" dirty="0"/>
          </a:p>
          <a:p>
            <a:endParaRPr lang="en-GB" dirty="0"/>
          </a:p>
          <a:p>
            <a:endParaRPr lang="en-GB" dirty="0"/>
          </a:p>
          <a:p>
            <a:endParaRPr lang="en-GB" dirty="0"/>
          </a:p>
          <a:p>
            <a:r>
              <a:rPr lang="sr-Cyrl-RS" sz="6000" b="1" dirty="0">
                <a:latin typeface="+mn-lt"/>
              </a:rPr>
              <a:t>ХВАЛА НА ПАЖЊИ</a:t>
            </a:r>
            <a:endParaRPr lang="en-US" sz="6000" b="1" dirty="0">
              <a:latin typeface="+mn-lt"/>
            </a:endParaRPr>
          </a:p>
          <a:p>
            <a:endParaRPr lang="en-GB" dirty="0"/>
          </a:p>
          <a:p>
            <a:endParaRPr lang="en-GB" dirty="0"/>
          </a:p>
          <a:p>
            <a:endParaRPr lang="en-US" dirty="0"/>
          </a:p>
        </p:txBody>
      </p:sp>
    </p:spTree>
    <p:extLst>
      <p:ext uri="{BB962C8B-B14F-4D97-AF65-F5344CB8AC3E}">
        <p14:creationId xmlns:p14="http://schemas.microsoft.com/office/powerpoint/2010/main" val="28510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77070-5E99-2D97-A68E-6063EC8FB2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C4BBB2-8D05-CD41-F52D-3F70641832AC}"/>
              </a:ext>
            </a:extLst>
          </p:cNvPr>
          <p:cNvSpPr txBox="1"/>
          <p:nvPr/>
        </p:nvSpPr>
        <p:spPr>
          <a:xfrm>
            <a:off x="838201" y="1305341"/>
            <a:ext cx="8407399"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Овлашћено стручно лице (проценитељ) и процена вредности</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91114AB-558F-62FE-3B56-9B2799FF7BC0}"/>
              </a:ext>
            </a:extLst>
          </p:cNvPr>
          <p:cNvSpPr txBox="1"/>
          <p:nvPr/>
        </p:nvSpPr>
        <p:spPr>
          <a:xfrm>
            <a:off x="838201" y="1898490"/>
            <a:ext cx="10515598" cy="4239687"/>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Процене осталих делова имовине стечајног дужника или процене стечајног дужника као правног лица </a:t>
            </a:r>
            <a:r>
              <a:rPr lang="sr-Latn-RS" sz="1800" dirty="0">
                <a:effectLst/>
                <a:latin typeface="Calibri" panose="020F0502020204030204" pitchFamily="34" charset="0"/>
                <a:ea typeface="Calibri" panose="020F0502020204030204" pitchFamily="34" charset="0"/>
                <a:cs typeface="Calibri" panose="020F0502020204030204" pitchFamily="34" charset="0"/>
              </a:rPr>
              <a:t>(</a:t>
            </a:r>
            <a:r>
              <a:rPr lang="sr-Cyrl-RS" sz="1800" dirty="0">
                <a:effectLst/>
                <a:latin typeface="Calibri" panose="020F0502020204030204" pitchFamily="34" charset="0"/>
                <a:ea typeface="Calibri" panose="020F0502020204030204" pitchFamily="34" charset="0"/>
                <a:cs typeface="Calibri" panose="020F0502020204030204" pitchFamily="34" charset="0"/>
              </a:rPr>
              <a:t>када правно лице не садржи непокретности) су углавном поверене </a:t>
            </a:r>
            <a:r>
              <a:rPr lang="sr-Cyrl-RS" sz="1800" b="1" dirty="0">
                <a:effectLst/>
                <a:latin typeface="Calibri" panose="020F0502020204030204" pitchFamily="34" charset="0"/>
                <a:ea typeface="Calibri" panose="020F0502020204030204" pitchFamily="34" charset="0"/>
                <a:cs typeface="Calibri" panose="020F0502020204030204" pitchFamily="34" charset="0"/>
              </a:rPr>
              <a:t>судским вештацима</a:t>
            </a:r>
            <a:r>
              <a:rPr lang="sr-Cyrl-RS" sz="1800" dirty="0">
                <a:effectLst/>
                <a:latin typeface="Calibri" panose="020F0502020204030204" pitchFamily="34" charset="0"/>
                <a:ea typeface="Calibri" panose="020F0502020204030204" pitchFamily="34" charset="0"/>
                <a:cs typeface="Calibri" panose="020F0502020204030204" pitchFamily="34" charset="0"/>
              </a:rPr>
              <a:t> именованим за област процене вредности капитала и имовине.</a:t>
            </a:r>
            <a:endParaRPr lang="sr-Latn-RS"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Ту спадају: покретна имовина, права и потраживања (п</a:t>
            </a:r>
            <a:r>
              <a:rPr lang="sr-Latn-RS" sz="1800" dirty="0">
                <a:effectLst/>
                <a:latin typeface="Calibri" panose="020F0502020204030204" pitchFamily="34" charset="0"/>
                <a:ea typeface="Calibri" panose="020F0502020204030204" pitchFamily="34" charset="0"/>
                <a:cs typeface="Calibri" panose="020F0502020204030204" pitchFamily="34" charset="0"/>
              </a:rPr>
              <a:t>роцена вероватноће наплате и правне сигурности потраживања</a:t>
            </a:r>
            <a:r>
              <a:rPr lang="sr-Cyrl-RS" sz="1800" dirty="0">
                <a:effectLst/>
                <a:latin typeface="Calibri" panose="020F0502020204030204" pitchFamily="34" charset="0"/>
                <a:ea typeface="Calibri" panose="020F0502020204030204" pitchFamily="34" charset="0"/>
                <a:cs typeface="Calibri" panose="020F0502020204030204" pitchFamily="34" charset="0"/>
              </a:rPr>
              <a:t>), п</a:t>
            </a:r>
            <a:r>
              <a:rPr lang="sr-Latn-RS" sz="1800" dirty="0">
                <a:effectLst/>
                <a:latin typeface="Calibri" panose="020F0502020204030204" pitchFamily="34" charset="0"/>
                <a:ea typeface="Calibri" panose="020F0502020204030204" pitchFamily="34" charset="0"/>
                <a:cs typeface="Calibri" panose="020F0502020204030204" pitchFamily="34" charset="0"/>
              </a:rPr>
              <a:t>роцена вредности акција или удела</a:t>
            </a:r>
            <a:r>
              <a:rPr lang="sr-Cyrl-RS" sz="1800" dirty="0">
                <a:effectLst/>
                <a:latin typeface="Calibri" panose="020F0502020204030204" pitchFamily="34" charset="0"/>
                <a:ea typeface="Calibri" panose="020F0502020204030204" pitchFamily="34" charset="0"/>
                <a:cs typeface="Calibri" panose="020F0502020204030204" pitchFamily="34" charset="0"/>
              </a:rPr>
              <a:t> (процена капитала), нематеријална имовина</a:t>
            </a:r>
            <a:r>
              <a:rPr lang="sr-Latn-RS" sz="1800" dirty="0">
                <a:effectLst/>
                <a:latin typeface="Calibri" panose="020F0502020204030204" pitchFamily="34" charset="0"/>
                <a:ea typeface="Calibri" panose="020F0502020204030204" pitchFamily="34" charset="0"/>
                <a:cs typeface="Calibri" panose="020F0502020204030204" pitchFamily="34" charset="0"/>
              </a:rPr>
              <a:t> (нпр. патенти, лиценце, брендови</a:t>
            </a:r>
            <a:r>
              <a:rPr lang="sr-Cyrl-RS" sz="1800" dirty="0">
                <a:effectLst/>
                <a:latin typeface="Calibri" panose="020F0502020204030204" pitchFamily="34" charset="0"/>
                <a:ea typeface="Calibri" panose="020F0502020204030204" pitchFamily="34" charset="0"/>
                <a:cs typeface="Calibri" panose="020F0502020204030204" pitchFamily="34" charset="0"/>
              </a:rPr>
              <a:t>, интелектуалне вредности, и др.).</a:t>
            </a:r>
          </a:p>
          <a:p>
            <a:pPr>
              <a:lnSpc>
                <a:spcPct val="107000"/>
              </a:lnSpc>
              <a:spcAft>
                <a:spcPts val="800"/>
              </a:spcAft>
            </a:pPr>
            <a:endParaRPr lang="sr-Cyrl-RS"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dirty="0">
                <a:latin typeface="Calibri" panose="020F0502020204030204" pitchFamily="34" charset="0"/>
                <a:ea typeface="Calibri" panose="020F0502020204030204" pitchFamily="34" charset="0"/>
                <a:cs typeface="Calibri" panose="020F0502020204030204" pitchFamily="34" charset="0"/>
              </a:rPr>
              <a:t>Битно: </a:t>
            </a:r>
            <a:r>
              <a:rPr lang="sr-Cyrl-RS" sz="1800" dirty="0">
                <a:effectLst/>
                <a:latin typeface="Calibri" panose="020F0502020204030204" pitchFamily="34" charset="0"/>
                <a:ea typeface="Calibri" panose="020F0502020204030204" pitchFamily="34" charset="0"/>
                <a:cs typeface="Calibri" panose="020F0502020204030204" pitchFamily="34" charset="0"/>
              </a:rPr>
              <a:t>Када стечајни управник упућује захтев проценитељу, треба</a:t>
            </a:r>
            <a:r>
              <a:rPr lang="sr-Cyrl-RS" dirty="0">
                <a:latin typeface="Calibri" panose="020F0502020204030204" pitchFamily="34" charset="0"/>
                <a:ea typeface="Calibri" panose="020F0502020204030204" pitchFamily="34" charset="0"/>
                <a:cs typeface="Calibri" panose="020F0502020204030204" pitchFamily="34" charset="0"/>
              </a:rPr>
              <a:t> </a:t>
            </a:r>
            <a:r>
              <a:rPr lang="sr-Cyrl-RS" sz="1800" dirty="0">
                <a:effectLst/>
                <a:latin typeface="Calibri" panose="020F0502020204030204" pitchFamily="34" charset="0"/>
                <a:ea typeface="Calibri" panose="020F0502020204030204" pitchFamily="34" charset="0"/>
                <a:cs typeface="Calibri" panose="020F0502020204030204" pitchFamily="34" charset="0"/>
              </a:rPr>
              <a:t>да има у виду </a:t>
            </a:r>
            <a:r>
              <a:rPr lang="sr-Cyrl-RS" sz="1800" b="1" dirty="0">
                <a:effectLst/>
                <a:latin typeface="Calibri" panose="020F0502020204030204" pitchFamily="34" charset="0"/>
                <a:ea typeface="Calibri" panose="020F0502020204030204" pitchFamily="34" charset="0"/>
                <a:cs typeface="Calibri" panose="020F0502020204030204" pitchFamily="34" charset="0"/>
              </a:rPr>
              <a:t>сврху израде процене</a:t>
            </a:r>
            <a:r>
              <a:rPr lang="sr-Cyrl-RS" sz="1800" dirty="0">
                <a:effectLst/>
                <a:latin typeface="Calibri" panose="020F0502020204030204" pitchFamily="34" charset="0"/>
                <a:ea typeface="Calibri" panose="020F0502020204030204" pitchFamily="34" charset="0"/>
                <a:cs typeface="Calibri" panose="020F0502020204030204" pitchFamily="34" charset="0"/>
              </a:rPr>
              <a:t>, да крене од крајњег циља, те у складу са тим да постави задатак. Стечајни управник жели да добије процену такву која ће му омогућити да на основу процене сачини оглас о продаји, прода предмет продаје купцу а да купац нема примедби на куповину, да није доведен у заблуду, односно да су све чињенице које се тичу имовине стечајног дужника биле истом благовремено предочене и на основу којих је донео одлуку о куповини.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66D9D4EF-9082-D184-18D6-3BB520C608FC}"/>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3" name="Picture 6" descr="270+ Faire Un Bilan Photos, taleaux et images libre de droits - iStock |  Faire le point">
            <a:extLst>
              <a:ext uri="{FF2B5EF4-FFF2-40B4-BE49-F238E27FC236}">
                <a16:creationId xmlns:a16="http://schemas.microsoft.com/office/drawing/2014/main" id="{7C63CCD4-432D-4B30-4441-1FEDFDA87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909" y="296116"/>
            <a:ext cx="1470890" cy="147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5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BD22-EEF9-BCBB-A395-56260BAB7B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21FF3A-1DE9-D0B8-73A9-30EA4C77B7C9}"/>
              </a:ext>
            </a:extLst>
          </p:cNvPr>
          <p:cNvSpPr txBox="1"/>
          <p:nvPr/>
        </p:nvSpPr>
        <p:spPr>
          <a:xfrm>
            <a:off x="838201" y="1305341"/>
            <a:ext cx="78901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Основ вредности: ликвидациона или тржишна вредност?</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EA73D5D-FC6D-FDEF-3C4C-EDB66FE1A6DF}"/>
              </a:ext>
            </a:extLst>
          </p:cNvPr>
          <p:cNvSpPr txBox="1"/>
          <p:nvPr/>
        </p:nvSpPr>
        <p:spPr>
          <a:xfrm>
            <a:off x="838201" y="1898490"/>
            <a:ext cx="10515598" cy="4137095"/>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Правилником о утврђивању националних стандарда за управљање стечајном масом, односно националним стандардом број 2, одређено је да стечајни управник приликом пописа имовине врши и процену ликвидационе вредности сваког појединачног дела имовине, те да </a:t>
            </a:r>
            <a:r>
              <a:rPr lang="sr-Cyrl-RS" sz="1800" u="sng" dirty="0">
                <a:effectLst/>
                <a:latin typeface="Calibri" panose="020F0502020204030204" pitchFamily="34" charset="0"/>
                <a:ea typeface="Calibri" panose="020F0502020204030204" pitchFamily="34" charset="0"/>
                <a:cs typeface="Calibri" panose="020F0502020204030204" pitchFamily="34" charset="0"/>
              </a:rPr>
              <a:t>ликвидациона вредност имовине представља новчани износ који би се остварио продајом имовине на датом тржишту у разумном року</a:t>
            </a:r>
            <a:r>
              <a:rPr lang="sr-Cyrl-RS" sz="1800" dirty="0">
                <a:effectLst/>
                <a:latin typeface="Calibri" panose="020F0502020204030204" pitchFamily="34" charset="0"/>
                <a:ea typeface="Calibri" panose="020F0502020204030204" pitchFamily="34" charset="0"/>
                <a:cs typeface="Calibri" panose="020F0502020204030204" pitchFamily="34" charset="0"/>
              </a:rPr>
              <a:t>. Даље се наводи да процена ликвидационе вредности треба да буде заснована на најпоузданијим расположивим подацима у тренутку процене.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Ликвидациона вредност као основ вредности није дефинисана</a:t>
            </a:r>
            <a:r>
              <a:rPr lang="sr-Cyrl-RS" sz="1800" dirty="0">
                <a:effectLst/>
                <a:latin typeface="Calibri" panose="020F0502020204030204" pitchFamily="34" charset="0"/>
                <a:ea typeface="Calibri" panose="020F0502020204030204" pitchFamily="34" charset="0"/>
                <a:cs typeface="Calibri" panose="020F0502020204030204" pitchFamily="34" charset="0"/>
              </a:rPr>
              <a:t> Правилником о националним стандардима, кодексу етике и правилима професионалног понашања лиценцираног проценитеља</a:t>
            </a:r>
            <a:r>
              <a:rPr lang="sr-Latn-RS" sz="1800" dirty="0">
                <a:effectLst/>
                <a:latin typeface="Calibri" panose="020F0502020204030204" pitchFamily="34" charset="0"/>
                <a:ea typeface="Calibri" panose="020F0502020204030204" pitchFamily="34" charset="0"/>
                <a:cs typeface="Calibri" panose="020F0502020204030204" pitchFamily="34" charset="0"/>
              </a:rPr>
              <a:t> („Службени гласник РС”, бр. 37/2023)</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Ранијим правилником који је престао да важи 01.07.2023.године, била је дефинисана вредност непокретности у случају принудне продаје а која се дефинише као </a:t>
            </a:r>
            <a:r>
              <a:rPr lang="sr-Cyrl-RS" sz="1800" u="sng" dirty="0">
                <a:effectLst/>
                <a:latin typeface="Calibri" panose="020F0502020204030204" pitchFamily="34" charset="0"/>
                <a:ea typeface="Calibri" panose="020F0502020204030204" pitchFamily="34" charset="0"/>
                <a:cs typeface="Calibri" panose="020F0502020204030204" pitchFamily="34" charset="0"/>
              </a:rPr>
              <a:t>износ до кога се може доћи продајом непокретности када је продавац из било ког разлога под притиском у коме се од њега тражи да отуђи непокретност под условима који не одговарају дефиницији тржишне вредности</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CDEC5000-9020-2B97-D3D4-476AA29A5D26}"/>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3" name="Picture 2" descr="What Is Market Value, and Why Does It Matter to Investors?">
            <a:extLst>
              <a:ext uri="{FF2B5EF4-FFF2-40B4-BE49-F238E27FC236}">
                <a16:creationId xmlns:a16="http://schemas.microsoft.com/office/drawing/2014/main" id="{D96F8D3F-D625-6F53-9578-6AD94603A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727" y="402122"/>
            <a:ext cx="2025072" cy="136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0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E112-9306-18C9-FDFD-A713226E7A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6FEE60-0727-8C6D-8A50-934F9170C7A6}"/>
              </a:ext>
            </a:extLst>
          </p:cNvPr>
          <p:cNvSpPr txBox="1"/>
          <p:nvPr/>
        </p:nvSpPr>
        <p:spPr>
          <a:xfrm>
            <a:off x="838201" y="1305341"/>
            <a:ext cx="788092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Основ вредности: ликвидациона или тржишна вредност?</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741C3C4-2F74-B6AD-4C41-EF0BDA7FEAAC}"/>
              </a:ext>
            </a:extLst>
          </p:cNvPr>
          <p:cNvSpPr txBox="1"/>
          <p:nvPr/>
        </p:nvSpPr>
        <p:spPr>
          <a:xfrm>
            <a:off x="838201" y="1898490"/>
            <a:ext cx="10515598" cy="3943324"/>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Вредност у случају принудне продаје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 спада у основне концепте вредности</a:t>
            </a:r>
            <a:r>
              <a:rPr lang="sr-Cyrl-RS" sz="1800" dirty="0">
                <a:effectLst/>
                <a:latin typeface="Calibri" panose="020F0502020204030204" pitchFamily="34" charset="0"/>
                <a:ea typeface="Calibri" panose="020F0502020204030204" pitchFamily="34" charset="0"/>
                <a:cs typeface="Calibri" panose="020F0502020204030204" pitchFamily="34" charset="0"/>
              </a:rPr>
              <a:t>, али представља пример тржишне вредности под посебном претпоставком везаном за услове маркетинга продаје. Потреба за оваквом проценом може се појавити у случајевима када је продавац под притиском да прода, принуђен је да прода или му је наметнуто временско ограничење продаје. Ово се најчешће појављује када је време за продају прекратко за одговарајући маркетинг који је неопходан да би се прикупиле најбоље понуде.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Cyrl-RS"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Дефиниција тржишне вредности:</a:t>
            </a:r>
            <a:endParaRPr lang="sr-Latn-R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Тржишна вредност је процењени износ за који би непокретност могла да се размени на датум процене вредности између вољног купца и вољног продавца, у трансакцији између независних и неповезаних страна, уз одговарајући маркетинг, при чему су обе стране поседовале довољно сазнања, поступале разумно и нису биле под принудом.</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FE22399F-3772-D334-A83F-21507B54B9FA}"/>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3" name="Picture 2" descr="What Is Market Value, and Why Does It Matter to Investors?">
            <a:extLst>
              <a:ext uri="{FF2B5EF4-FFF2-40B4-BE49-F238E27FC236}">
                <a16:creationId xmlns:a16="http://schemas.microsoft.com/office/drawing/2014/main" id="{CEAEE79B-2C8B-6B63-C042-E8BB25BAF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727" y="402122"/>
            <a:ext cx="2025072" cy="136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5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489B2-B07F-C6DD-4FC0-3493D81C6A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C04F22C-5E21-D269-FC84-CB9157AC92C0}"/>
              </a:ext>
            </a:extLst>
          </p:cNvPr>
          <p:cNvSpPr txBox="1"/>
          <p:nvPr/>
        </p:nvSpPr>
        <p:spPr>
          <a:xfrm>
            <a:off x="838201" y="1305341"/>
            <a:ext cx="79086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Основ вредности: ликвидациона или тржишна вредност?</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30E6738-8C0A-F64B-260F-F7297A12D683}"/>
              </a:ext>
            </a:extLst>
          </p:cNvPr>
          <p:cNvSpPr txBox="1"/>
          <p:nvPr/>
        </p:nvSpPr>
        <p:spPr>
          <a:xfrm>
            <a:off x="838201" y="1898490"/>
            <a:ext cx="10515598" cy="4342279"/>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Даље, Правилником о утврђивању националних стандарда за управљање стечајном масом, односно националним стандардом број 5, одређено је да </a:t>
            </a:r>
            <a:r>
              <a:rPr lang="sr-Cyrl-RS" sz="1800" i="1" dirty="0">
                <a:effectLst/>
                <a:latin typeface="Calibri" panose="020F0502020204030204" pitchFamily="34" charset="0"/>
                <a:ea typeface="Calibri" panose="020F0502020204030204" pitchFamily="34" charset="0"/>
                <a:cs typeface="Calibri" panose="020F0502020204030204" pitchFamily="34" charset="0"/>
              </a:rPr>
              <a:t>утврђивање </a:t>
            </a:r>
            <a:r>
              <a:rPr lang="sr-Cyrl-RS" sz="1800" i="1" u="sng" dirty="0">
                <a:effectLst/>
                <a:latin typeface="Calibri" panose="020F0502020204030204" pitchFamily="34" charset="0"/>
                <a:ea typeface="Calibri" panose="020F0502020204030204" pitchFamily="34" charset="0"/>
                <a:cs typeface="Calibri" panose="020F0502020204030204" pitchFamily="34" charset="0"/>
              </a:rPr>
              <a:t>процењене вредности врши се у складу са Међународним стандардима финансијског извештавања</a:t>
            </a:r>
            <a:r>
              <a:rPr lang="sr-Cyrl-RS" sz="1800" u="sng" dirty="0">
                <a:effectLst/>
                <a:latin typeface="Calibri" panose="020F0502020204030204" pitchFamily="34" charset="0"/>
                <a:ea typeface="Calibri" panose="020F0502020204030204" pitchFamily="34" charset="0"/>
                <a:cs typeface="Calibri" panose="020F0502020204030204" pitchFamily="34" charset="0"/>
              </a:rPr>
              <a:t>.</a:t>
            </a:r>
            <a:endParaRPr lang="sr-Latn-RS"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Међутим, у сврху финансијског извештавања, најчешће се примењује Фер вредност као основ вредности, те је као појам утврђена Међународним стандардима финансијског извештавања (МСФИ 13).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Фер вредност </a:t>
            </a:r>
            <a:r>
              <a:rPr lang="sr-Cyrl-RS" sz="1800" u="sng" dirty="0">
                <a:effectLst/>
                <a:latin typeface="Calibri" panose="020F0502020204030204" pitchFamily="34" charset="0"/>
                <a:ea typeface="Calibri" panose="020F0502020204030204" pitchFamily="34" charset="0"/>
                <a:cs typeface="Calibri" panose="020F0502020204030204" pitchFamily="34" charset="0"/>
              </a:rPr>
              <a:t>не садржи све елементе које садржи дефиниција тржишне вредности</a:t>
            </a:r>
            <a:r>
              <a:rPr lang="sr-Cyrl-RS" sz="1800" dirty="0">
                <a:effectLst/>
                <a:latin typeface="Calibri" panose="020F0502020204030204" pitchFamily="34" charset="0"/>
                <a:ea typeface="Calibri" panose="020F0502020204030204" pitchFamily="34" charset="0"/>
                <a:cs typeface="Calibri" panose="020F0502020204030204" pitchFamily="34" charset="0"/>
              </a:rPr>
              <a:t>, али ће и поред тога, у значајном броју случајева, процена вредности непокретности учињена применом овог основа вредности бити комплементарна са тржишном вредношћу. Међутим, могу се јавити ситуације, на пример у случају могућности за будућу градњу која још увек није правно допуштена на датум процене, у којима ове две вредности (фер вредност и тржишна вредност) неће бити исте.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b="1" dirty="0">
                <a:effectLst/>
                <a:latin typeface="Calibri" panose="020F0502020204030204" pitchFamily="34" charset="0"/>
                <a:ea typeface="Calibri" panose="020F0502020204030204" pitchFamily="34" charset="0"/>
                <a:cs typeface="Calibri" panose="020F0502020204030204" pitchFamily="34" charset="0"/>
              </a:rPr>
              <a:t>Дефиниција фер вредности</a:t>
            </a:r>
            <a:r>
              <a:rPr lang="sr-Cyrl-R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Calibri" panose="020F0502020204030204" pitchFamily="34" charset="0"/>
              </a:rPr>
              <a:t>Фер вредност представља цену која би била остварена за продају имовине или пренос обавезе, у трансакцији између тржишних учесника на дан процене.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5BE1FE48-3860-52C1-0EC5-8E9699B2BEE2}"/>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3074" name="Picture 2" descr="Fair Value: Definition, Formula, and Example">
            <a:extLst>
              <a:ext uri="{FF2B5EF4-FFF2-40B4-BE49-F238E27FC236}">
                <a16:creationId xmlns:a16="http://schemas.microsoft.com/office/drawing/2014/main" id="{D00AEE89-BB2D-995A-3032-02FEFD66E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1018" y="392714"/>
            <a:ext cx="2065193" cy="137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20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5BC4B-9A94-FA14-DB42-CB848E8E4C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A65A37-807D-43BE-FE81-176637C5A5E3}"/>
              </a:ext>
            </a:extLst>
          </p:cNvPr>
          <p:cNvSpPr txBox="1"/>
          <p:nvPr/>
        </p:nvSpPr>
        <p:spPr>
          <a:xfrm>
            <a:off x="838201" y="1305341"/>
            <a:ext cx="788092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Основ вредности: ликвидациона или тржишна вредност?</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1D3B423-90FE-AF89-2118-2868F6D24489}"/>
              </a:ext>
            </a:extLst>
          </p:cNvPr>
          <p:cNvSpPr txBox="1"/>
          <p:nvPr/>
        </p:nvSpPr>
        <p:spPr>
          <a:xfrm>
            <a:off x="849314" y="1767006"/>
            <a:ext cx="10515598" cy="4650056"/>
          </a:xfrm>
          <a:prstGeom prst="rect">
            <a:avLst/>
          </a:prstGeom>
          <a:noFill/>
          <a:ln w="3175">
            <a:solidFill>
              <a:schemeClr val="tx1"/>
            </a:solidFill>
          </a:ln>
        </p:spPr>
        <p:txBody>
          <a:bodyPr wrap="square" rtlCol="0">
            <a:spAutoFit/>
          </a:bodyPr>
          <a:lstStyle/>
          <a:p>
            <a:pPr>
              <a:lnSpc>
                <a:spcPct val="107000"/>
              </a:lnSpc>
              <a:spcAft>
                <a:spcPts val="800"/>
              </a:spcAft>
            </a:pPr>
            <a:r>
              <a:rPr lang="sr-Cyrl-RS" i="1" dirty="0">
                <a:latin typeface="Calibri" panose="020F0502020204030204" pitchFamily="34" charset="0"/>
                <a:ea typeface="Calibri" panose="020F0502020204030204" pitchFamily="34" charset="0"/>
                <a:cs typeface="Times New Roman" panose="02020603050405020304" pitchFamily="18" charset="0"/>
              </a:rPr>
              <a:t>-</a:t>
            </a:r>
            <a:r>
              <a:rPr lang="sr-Cyrl-RS" i="1" u="sng" dirty="0">
                <a:latin typeface="Calibri" panose="020F0502020204030204" pitchFamily="34" charset="0"/>
                <a:ea typeface="Calibri" panose="020F0502020204030204" pitchFamily="34" charset="0"/>
                <a:cs typeface="Times New Roman" panose="02020603050405020304" pitchFamily="18" charset="0"/>
              </a:rPr>
              <a:t>тржишна вредност (</a:t>
            </a:r>
            <a:r>
              <a:rPr lang="sr-Cyrl-RS" sz="1800" dirty="0">
                <a:effectLst/>
                <a:latin typeface="Calibri" panose="020F0502020204030204" pitchFamily="34" charset="0"/>
                <a:ea typeface="Calibri" panose="020F0502020204030204" pitchFamily="34" charset="0"/>
                <a:cs typeface="Calibri" panose="020F0502020204030204" pitchFamily="34" charset="0"/>
              </a:rPr>
              <a:t>имајући у виду нејасноће око основа вредности, пракса је одредила да је основ вредности приликом процењивања имовине у стечајном поступку у ствари тржишна вредност).</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Процена вредности која није заснована на тржишној вредности:</a:t>
            </a:r>
            <a:endParaRPr lang="sr-Cyrl-R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i="1" dirty="0">
                <a:latin typeface="Calibri" panose="020F0502020204030204" pitchFamily="34" charset="0"/>
                <a:ea typeface="Calibri" panose="020F0502020204030204" pitchFamily="34" charset="0"/>
                <a:cs typeface="Times New Roman" panose="02020603050405020304" pitchFamily="18" charset="0"/>
              </a:rPr>
              <a:t>-правична вредност</a:t>
            </a:r>
            <a:endParaRPr lang="sr-Cyrl-RS"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i="1" dirty="0">
                <a:latin typeface="Calibri" panose="020F0502020204030204" pitchFamily="34" charset="0"/>
                <a:ea typeface="Calibri" panose="020F0502020204030204" pitchFamily="34" charset="0"/>
                <a:cs typeface="Times New Roman" panose="02020603050405020304" pitchFamily="18" charset="0"/>
              </a:rPr>
              <a:t>-фер вредност</a:t>
            </a:r>
          </a:p>
          <a:p>
            <a:pPr>
              <a:lnSpc>
                <a:spcPct val="107000"/>
              </a:lnSpc>
              <a:spcAft>
                <a:spcPts val="800"/>
              </a:spcAft>
            </a:pPr>
            <a:r>
              <a:rPr lang="sr-Cyrl-RS" i="1" dirty="0">
                <a:latin typeface="Calibri" panose="020F0502020204030204" pitchFamily="34" charset="0"/>
                <a:ea typeface="Calibri" panose="020F0502020204030204" pitchFamily="34" charset="0"/>
                <a:cs typeface="Times New Roman" panose="02020603050405020304" pitchFamily="18" charset="0"/>
              </a:rPr>
              <a:t>-синергетска вредност</a:t>
            </a:r>
          </a:p>
          <a:p>
            <a:pPr>
              <a:lnSpc>
                <a:spcPct val="107000"/>
              </a:lnSpc>
              <a:spcAft>
                <a:spcPts val="800"/>
              </a:spcAft>
            </a:pPr>
            <a:r>
              <a:rPr lang="sr-Cyrl-RS" i="1" dirty="0">
                <a:latin typeface="Calibri" panose="020F0502020204030204" pitchFamily="34" charset="0"/>
                <a:ea typeface="Calibri" panose="020F0502020204030204" pitchFamily="34" charset="0"/>
                <a:cs typeface="Times New Roman" panose="02020603050405020304" pitchFamily="18" charset="0"/>
              </a:rPr>
              <a:t>-инвестициона вредност</a:t>
            </a:r>
          </a:p>
          <a:p>
            <a:pPr>
              <a:lnSpc>
                <a:spcPct val="107000"/>
              </a:lnSpc>
              <a:spcAft>
                <a:spcPts val="800"/>
              </a:spcAft>
            </a:pPr>
            <a:r>
              <a:rPr lang="sr-Cyrl-RS" sz="1800" i="1" dirty="0">
                <a:effectLst/>
                <a:latin typeface="Calibri" panose="020F0502020204030204" pitchFamily="34" charset="0"/>
                <a:ea typeface="Calibri" panose="020F0502020204030204" pitchFamily="34" charset="0"/>
                <a:cs typeface="Times New Roman" panose="02020603050405020304" pitchFamily="18" charset="0"/>
              </a:rPr>
              <a:t>-</a:t>
            </a:r>
            <a:r>
              <a:rPr lang="sr-Cyrl-RS" sz="1800" i="1" u="sng" dirty="0">
                <a:effectLst/>
                <a:latin typeface="Calibri" panose="020F0502020204030204" pitchFamily="34" charset="0"/>
                <a:ea typeface="Calibri" panose="020F0502020204030204" pitchFamily="34" charset="0"/>
                <a:cs typeface="Times New Roman" panose="02020603050405020304" pitchFamily="18" charset="0"/>
              </a:rPr>
              <a:t>ликвидациона вредност </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(није основ вредности) - вредност у случају „изнуђене” продаје (енг: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Forced Sale Value)</a:t>
            </a:r>
            <a:r>
              <a:rPr lang="sr-Cyrl-RS" sz="1800" dirty="0">
                <a:effectLst/>
                <a:latin typeface="Calibri" panose="020F0502020204030204" pitchFamily="34" charset="0"/>
                <a:ea typeface="Calibri" panose="020F0502020204030204" pitchFamily="34" charset="0"/>
                <a:cs typeface="Times New Roman" panose="02020603050405020304" pitchFamily="18" charset="0"/>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i="1" dirty="0">
                <a:effectLst/>
                <a:latin typeface="Calibri" panose="020F0502020204030204" pitchFamily="34" charset="0"/>
                <a:ea typeface="Calibri" panose="020F0502020204030204" pitchFamily="34" charset="0"/>
                <a:cs typeface="Times New Roman" panose="02020603050405020304" pitchFamily="18" charset="0"/>
              </a:rPr>
              <a:t>може се дефинисати као вредност непокретности која настаје у случају када је продавац, под притиском да отуђи непокретност... пример вредности под посебним околностима, која се односи на услове маркетинга (ограничен период маркетинга)... принуђен на продају непокретности у ограниченом временском периоду...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A2EAC648-7C1C-C5F8-467D-854CA5AA2A46}"/>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1028" name="Picture 4" descr="Intrinsic Value Defined and How It's Determined in Investing and Business">
            <a:extLst>
              <a:ext uri="{FF2B5EF4-FFF2-40B4-BE49-F238E27FC236}">
                <a16:creationId xmlns:a16="http://schemas.microsoft.com/office/drawing/2014/main" id="{DF05F04E-D1E1-C5F5-1645-0D39BB367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7618" y="1024399"/>
            <a:ext cx="1099129" cy="7314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lue-Based Pricing: An Overview of This Pricing Strategy">
            <a:extLst>
              <a:ext uri="{FF2B5EF4-FFF2-40B4-BE49-F238E27FC236}">
                <a16:creationId xmlns:a16="http://schemas.microsoft.com/office/drawing/2014/main" id="{BC1E56E7-B7FF-B2BA-C032-36F93BBAF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682" y="323913"/>
            <a:ext cx="1022710" cy="6892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ir Market Value (FMV): Definition and How to Calculate It">
            <a:extLst>
              <a:ext uri="{FF2B5EF4-FFF2-40B4-BE49-F238E27FC236}">
                <a16:creationId xmlns:a16="http://schemas.microsoft.com/office/drawing/2014/main" id="{BDE201F3-7072-0C00-102D-ACDF0EBA7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860" y="1024399"/>
            <a:ext cx="1115939" cy="74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0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9945-9B99-8479-B252-69AA8A961D8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527A7B-E5ED-291C-7A22-C190D7F7FFEF}"/>
              </a:ext>
            </a:extLst>
          </p:cNvPr>
          <p:cNvSpPr txBox="1"/>
          <p:nvPr/>
        </p:nvSpPr>
        <p:spPr>
          <a:xfrm>
            <a:off x="838201" y="1305341"/>
            <a:ext cx="7862454"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ru-RU" sz="2400" b="1" kern="0" dirty="0">
                <a:effectLst/>
                <a:ea typeface="Calibri" panose="020F0502020204030204" pitchFamily="34" charset="0"/>
                <a:cs typeface="Times New Roman" panose="02020603050405020304" pitchFamily="18" charset="0"/>
              </a:rPr>
              <a:t>Мерење непокретности: постоји или не постоји потреба?</a:t>
            </a:r>
            <a:endParaRPr lang="sr-Cyrl-RS" sz="2400" b="1" kern="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66E3707-4000-2D1E-F4D7-D01F569006C0}"/>
              </a:ext>
            </a:extLst>
          </p:cNvPr>
          <p:cNvSpPr txBox="1"/>
          <p:nvPr/>
        </p:nvSpPr>
        <p:spPr>
          <a:xfrm>
            <a:off x="838201" y="1898490"/>
            <a:ext cx="10515598" cy="4342279"/>
          </a:xfrm>
          <a:prstGeom prst="rect">
            <a:avLst/>
          </a:prstGeom>
          <a:noFill/>
          <a:ln w="3175">
            <a:solidFill>
              <a:schemeClr val="tx1"/>
            </a:solidFill>
          </a:ln>
        </p:spPr>
        <p:txBody>
          <a:bodyPr wrap="square" rtlCol="0">
            <a:spAutoFit/>
          </a:bodyPr>
          <a:lstStyle/>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У складу са Правилником о националним стандардима, кодексу етике и правилима професионалног понашања лиценцираног проценитеља</a:t>
            </a:r>
            <a:r>
              <a:rPr lang="sr-Latn-RS" sz="1800" dirty="0">
                <a:effectLst/>
                <a:latin typeface="Calibri" panose="020F0502020204030204" pitchFamily="34" charset="0"/>
                <a:ea typeface="Calibri" panose="020F0502020204030204" pitchFamily="34" charset="0"/>
                <a:cs typeface="Calibri" panose="020F0502020204030204" pitchFamily="34" charset="0"/>
              </a:rPr>
              <a:t> („Службени гласник РС”, бр. 37/2023)</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r>
              <a:rPr lang="sr-Cyrl-RS" sz="1800" b="1" dirty="0">
                <a:effectLst/>
                <a:latin typeface="Calibri" panose="020F0502020204030204" pitchFamily="34" charset="0"/>
                <a:ea typeface="Calibri" panose="020F0502020204030204" pitchFamily="34" charset="0"/>
                <a:cs typeface="Calibri" panose="020F0502020204030204" pitchFamily="34" charset="0"/>
              </a:rPr>
              <a:t>проценитељ није обавезан да мери површину непокретности</a:t>
            </a:r>
            <a:r>
              <a:rPr lang="sr-Cyrl-RS" sz="1800" dirty="0">
                <a:effectLst/>
                <a:latin typeface="Calibri" panose="020F0502020204030204" pitchFamily="34" charset="0"/>
                <a:ea typeface="Calibri" panose="020F0502020204030204" pitchFamily="34" charset="0"/>
                <a:cs typeface="Calibri" panose="020F0502020204030204" pitchFamily="34"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Проценитељ може непосредним опажањем да утврди да ли је фактички габарит објекта подударан са подацима о укњиженом габариту, односно пројектованом габариту код објеката у изградњи.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Проценитељ </a:t>
            </a:r>
            <a:r>
              <a:rPr lang="sr-Cyrl-RS" sz="1800" u="sng" dirty="0">
                <a:effectLst/>
                <a:latin typeface="Calibri" panose="020F0502020204030204" pitchFamily="34" charset="0"/>
                <a:ea typeface="Calibri" panose="020F0502020204030204" pitchFamily="34" charset="0"/>
                <a:cs typeface="Calibri" panose="020F0502020204030204" pitchFamily="34" charset="0"/>
              </a:rPr>
              <a:t>уноси напомену ако нису извршена мерења</a:t>
            </a:r>
            <a:r>
              <a:rPr lang="sr-Cyrl-RS" sz="1800" dirty="0">
                <a:effectLst/>
                <a:latin typeface="Calibri" panose="020F0502020204030204" pitchFamily="34" charset="0"/>
                <a:ea typeface="Calibri" panose="020F0502020204030204" pitchFamily="34" charset="0"/>
                <a:cs typeface="Calibri" panose="020F0502020204030204" pitchFamily="34" charset="0"/>
              </a:rPr>
              <a:t>. Сам проценитељ не мора да буде стручан за мерење.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dirty="0">
                <a:effectLst/>
                <a:latin typeface="Calibri" panose="020F0502020204030204" pitchFamily="34" charset="0"/>
                <a:ea typeface="Calibri" panose="020F0502020204030204" pitchFamily="34" charset="0"/>
                <a:cs typeface="Calibri" panose="020F0502020204030204" pitchFamily="34" charset="0"/>
              </a:rPr>
              <a:t>Мерење је поступак који се, ако је потребан, </a:t>
            </a:r>
            <a:r>
              <a:rPr lang="sr-Cyrl-RS" sz="1800" u="sng" dirty="0">
                <a:effectLst/>
                <a:latin typeface="Calibri" panose="020F0502020204030204" pitchFamily="34" charset="0"/>
                <a:ea typeface="Calibri" panose="020F0502020204030204" pitchFamily="34" charset="0"/>
                <a:cs typeface="Calibri" panose="020F0502020204030204" pitchFamily="34" charset="0"/>
              </a:rPr>
              <a:t>изводи при инспекцији објекта</a:t>
            </a:r>
            <a:r>
              <a:rPr lang="sr-Cyrl-RS" sz="1800" dirty="0">
                <a:effectLst/>
                <a:latin typeface="Calibri" panose="020F0502020204030204" pitchFamily="34" charset="0"/>
                <a:ea typeface="Calibri" panose="020F0502020204030204" pitchFamily="34" charset="0"/>
                <a:cs typeface="Calibri" panose="020F0502020204030204" pitchFamily="34" charset="0"/>
              </a:rPr>
              <a:t>, на лицу места који даје податке за утврђивање и препознавање величине објекта као једног од базичних параметра вредности некретнине.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800" u="sng" dirty="0">
                <a:effectLst/>
                <a:latin typeface="Calibri" panose="020F0502020204030204" pitchFamily="34" charset="0"/>
                <a:ea typeface="Calibri" panose="020F0502020204030204" pitchFamily="34" charset="0"/>
                <a:cs typeface="Calibri" panose="020F0502020204030204" pitchFamily="34" charset="0"/>
              </a:rPr>
              <a:t>Поступак мерења води до формирања плана</a:t>
            </a:r>
            <a:r>
              <a:rPr lang="sr-Cyrl-RS" sz="1800" dirty="0">
                <a:effectLst/>
                <a:latin typeface="Calibri" panose="020F0502020204030204" pitchFamily="34" charset="0"/>
                <a:ea typeface="Calibri" panose="020F0502020204030204" pitchFamily="34" charset="0"/>
                <a:cs typeface="Calibri" panose="020F0502020204030204" pitchFamily="34" charset="0"/>
              </a:rPr>
              <a:t> (скице, пројекта…) објекта са кога се могу очитати релевантне величине. Мерењем се установљавају основни подаци за приказивање и израчунавање величине објекта или се проверавају мере и површине дате у пројекту.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0AEF871F-0494-8B01-62F4-DECEC6117B4E}"/>
              </a:ext>
            </a:extLst>
          </p:cNvPr>
          <p:cNvSpPr>
            <a:spLocks noGrp="1"/>
          </p:cNvSpPr>
          <p:nvPr>
            <p:ph type="body" sz="quarter" idx="13"/>
          </p:nvPr>
        </p:nvSpPr>
        <p:spPr>
          <a:xfrm>
            <a:off x="838200" y="570368"/>
            <a:ext cx="10515599" cy="535531"/>
          </a:xfrm>
        </p:spPr>
        <p:txBody>
          <a:bodyPr/>
          <a:lstStyle/>
          <a:p>
            <a:r>
              <a:rPr lang="sr-Cyrl-RS" sz="3200" dirty="0">
                <a:latin typeface="+mn-lt"/>
              </a:rPr>
              <a:t>ПРВИ КОРАК-ПРОЦЕНА ВРЕДНОСТИ</a:t>
            </a:r>
            <a:endParaRPr lang="sr-Latn-RS" sz="3200" dirty="0">
              <a:latin typeface="+mn-lt"/>
            </a:endParaRPr>
          </a:p>
        </p:txBody>
      </p:sp>
      <p:pic>
        <p:nvPicPr>
          <p:cNvPr id="6146" name="Picture 2" descr="Measured Survey 101 - How to measure a building with ease">
            <a:extLst>
              <a:ext uri="{FF2B5EF4-FFF2-40B4-BE49-F238E27FC236}">
                <a16:creationId xmlns:a16="http://schemas.microsoft.com/office/drawing/2014/main" id="{102B7FEA-9B29-53CF-D86F-9A64C5963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381" y="384052"/>
            <a:ext cx="1452417" cy="138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80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FC1F2D5D412145895B372EE30D1476" ma:contentTypeVersion="19" ma:contentTypeDescription="Create a new document." ma:contentTypeScope="" ma:versionID="e89829103baa412ae9f324af6006d608">
  <xsd:schema xmlns:xsd="http://www.w3.org/2001/XMLSchema" xmlns:xs="http://www.w3.org/2001/XMLSchema" xmlns:p="http://schemas.microsoft.com/office/2006/metadata/properties" xmlns:ns2="14a4c7eb-f6e3-410b-8bc7-bcbd463cc259" xmlns:ns3="198f3a57-6bf6-4746-a3af-d88405e89332" xmlns:ns4="ac0f2cb4-908e-41c7-976c-eb68511c53aa" targetNamespace="http://schemas.microsoft.com/office/2006/metadata/properties" ma:root="true" ma:fieldsID="f08d93ae56413a116e480bc309378151" ns2:_="" ns3:_="" ns4:_="">
    <xsd:import namespace="14a4c7eb-f6e3-410b-8bc7-bcbd463cc259"/>
    <xsd:import namespace="198f3a57-6bf6-4746-a3af-d88405e89332"/>
    <xsd:import namespace="ac0f2cb4-908e-41c7-976c-eb68511c5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4: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4c7eb-f6e3-410b-8bc7-bcbd463cc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f3a57-6bf6-4746-a3af-d88405e893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54ef55-94a5-4245-9539-9503d4867bcb}" ma:internalName="TaxCatchAll" ma:showField="CatchAllData" ma:web="198f3a57-6bf6-4746-a3af-d88405e893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d="http://www.w3.org/2001/XMLSchema" xmlns:xsi="http://www.w3.org/2001/XMLSchema-instance" xmlns="http://www.boldonjames.com/2008/01/sie/internal/label" sislVersion="0" policy="1d45786f-a737-4735-8af6-df12fb6939a2" origin="userSelected">
  <element uid="9c87da95-7b2f-439f-bfd9-321fc51f6870" value=""/>
  <element uid="214105f6-acd4-485a-afa0-a0b988f7534c" value=""/>
</sisl>
</file>

<file path=customXml/itemProps1.xml><?xml version="1.0" encoding="utf-8"?>
<ds:datastoreItem xmlns:ds="http://schemas.openxmlformats.org/officeDocument/2006/customXml" ds:itemID="{6573947A-ED7A-4E9D-BECB-624B28CEDAB2}">
  <ds:schemaRefs>
    <ds:schemaRef ds:uri="http://schemas.microsoft.com/sharepoint/v3/contenttype/forms"/>
  </ds:schemaRefs>
</ds:datastoreItem>
</file>

<file path=customXml/itemProps2.xml><?xml version="1.0" encoding="utf-8"?>
<ds:datastoreItem xmlns:ds="http://schemas.openxmlformats.org/officeDocument/2006/customXml" ds:itemID="{B44A5BC1-49AF-4858-8C54-764600332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4c7eb-f6e3-410b-8bc7-bcbd463cc259"/>
    <ds:schemaRef ds:uri="198f3a57-6bf6-4746-a3af-d88405e89332"/>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2EE918-158E-4678-A0B0-D0B232BD657C}">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172f4752-6874-4876-bad5-e6d61f991171}" enabled="0" method="" siteId="{172f4752-6874-4876-bad5-e6d61f991171}" removed="1"/>
</clbl:labelList>
</file>

<file path=docProps/app.xml><?xml version="1.0" encoding="utf-8"?>
<Properties xmlns="http://schemas.openxmlformats.org/officeDocument/2006/extended-properties" xmlns:vt="http://schemas.openxmlformats.org/officeDocument/2006/docPropsVTypes">
  <TotalTime>10287</TotalTime>
  <Words>5215</Words>
  <Application>Microsoft Office PowerPoint</Application>
  <PresentationFormat>Widescreen</PresentationFormat>
  <Paragraphs>288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Helvetica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 Zoller</dc:creator>
  <cp:keywords>[EBRD/NON-BANK USE]</cp:keywords>
  <cp:lastModifiedBy>Jelena JT. Todic</cp:lastModifiedBy>
  <cp:revision>118</cp:revision>
  <dcterms:created xsi:type="dcterms:W3CDTF">2024-02-02T09:43:20Z</dcterms:created>
  <dcterms:modified xsi:type="dcterms:W3CDTF">2024-10-30T08:47:54Z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c03253d6-50a2-4244-815d-9f35d6df21b5</vt:lpwstr>
  </property>
  <property fmtid="{D5CDD505-2E9C-101B-9397-08002B2CF9AE}" pid="3" name="bjClsUserRVM">
    <vt:lpwstr>[]</vt:lpwstr>
  </property>
  <property fmtid="{D5CDD505-2E9C-101B-9397-08002B2CF9AE}" pid="4" name="bjSaver">
    <vt:lpwstr>4ON0lCknkJIuQWwEtxfwDkdhYN+H0380</vt:lpwstr>
  </property>
  <property fmtid="{D5CDD505-2E9C-101B-9397-08002B2CF9AE}" pid="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6" name="bjDocumentLabelXML-0">
    <vt:lpwstr>ames.com/2008/01/sie/internal/label"&gt;&lt;element uid="9c87da95-7b2f-439f-bfd9-321fc51f6870" value="" /&gt;&lt;element uid="214105f6-acd4-485a-afa0-a0b988f7534c" value="" /&gt;&lt;/sisl&gt;</vt:lpwstr>
  </property>
  <property fmtid="{D5CDD505-2E9C-101B-9397-08002B2CF9AE}" pid="7" name="bjDocumentSecurityLabel">
    <vt:lpwstr>NON-BANK USE</vt:lpwstr>
  </property>
</Properties>
</file>